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8" r:id="rId3"/>
    <p:sldId id="271" r:id="rId4"/>
    <p:sldId id="259" r:id="rId5"/>
    <p:sldId id="266" r:id="rId6"/>
    <p:sldId id="261" r:id="rId7"/>
    <p:sldId id="260" r:id="rId8"/>
    <p:sldId id="268" r:id="rId9"/>
    <p:sldId id="270" r:id="rId10"/>
    <p:sldId id="269" r:id="rId11"/>
    <p:sldId id="263" r:id="rId12"/>
    <p:sldId id="264" r:id="rId13"/>
    <p:sldId id="265"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4FF"/>
    <a:srgbClr val="3BE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210" y="-78"/>
      </p:cViewPr>
      <p:guideLst>
        <p:guide orient="horz" pos="3984"/>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57857E1-2A49-4C28-9A3B-BA9CC02482C8}" type="datetimeFigureOut">
              <a:rPr lang="en-US" smtClean="0"/>
              <a:t>4/6/2018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5E3E059-E550-4E67-BA2F-802FD8A58576}" type="slidenum">
              <a:rPr lang="en-US" smtClean="0"/>
              <a:t>‹#›</a:t>
            </a:fld>
            <a:endParaRPr lang="en-US" dirty="0"/>
          </a:p>
        </p:txBody>
      </p:sp>
    </p:spTree>
    <p:extLst>
      <p:ext uri="{BB962C8B-B14F-4D97-AF65-F5344CB8AC3E}">
        <p14:creationId xmlns:p14="http://schemas.microsoft.com/office/powerpoint/2010/main" val="355970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3E059-E550-4E67-BA2F-802FD8A58576}" type="slidenum">
              <a:rPr lang="en-US" smtClean="0"/>
              <a:t>9</a:t>
            </a:fld>
            <a:endParaRPr lang="en-US" dirty="0"/>
          </a:p>
        </p:txBody>
      </p:sp>
    </p:spTree>
    <p:extLst>
      <p:ext uri="{BB962C8B-B14F-4D97-AF65-F5344CB8AC3E}">
        <p14:creationId xmlns:p14="http://schemas.microsoft.com/office/powerpoint/2010/main" val="380187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3E059-E550-4E67-BA2F-802FD8A58576}" type="slidenum">
              <a:rPr lang="en-US" smtClean="0"/>
              <a:t>11</a:t>
            </a:fld>
            <a:endParaRPr lang="en-US" dirty="0"/>
          </a:p>
        </p:txBody>
      </p:sp>
    </p:spTree>
    <p:extLst>
      <p:ext uri="{BB962C8B-B14F-4D97-AF65-F5344CB8AC3E}">
        <p14:creationId xmlns:p14="http://schemas.microsoft.com/office/powerpoint/2010/main" val="136367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3E059-E550-4E67-BA2F-802FD8A58576}" type="slidenum">
              <a:rPr lang="en-US" smtClean="0"/>
              <a:t>12</a:t>
            </a:fld>
            <a:endParaRPr lang="en-US" dirty="0"/>
          </a:p>
        </p:txBody>
      </p:sp>
    </p:spTree>
    <p:extLst>
      <p:ext uri="{BB962C8B-B14F-4D97-AF65-F5344CB8AC3E}">
        <p14:creationId xmlns:p14="http://schemas.microsoft.com/office/powerpoint/2010/main" val="357868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899E4-5197-43A9-B29E-52CDFE0E3F29}" type="datetime4">
              <a:rPr lang="en-US" smtClean="0"/>
              <a:t>April 6, 2018</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
        <p:nvSpPr>
          <p:cNvPr id="6" name="Slide Number Placeholder 5"/>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36450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28530-93A6-4E8C-BA0D-917DA2B929BB}" type="datetime4">
              <a:rPr lang="en-US" smtClean="0"/>
              <a:t>April 6, 2018</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
        <p:nvSpPr>
          <p:cNvPr id="6" name="Slide Number Placeholder 5"/>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39482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8165E-3167-4030-AFB0-F686D387D404}" type="datetime4">
              <a:rPr lang="en-US" smtClean="0"/>
              <a:t>April 6, 2018</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
        <p:nvSpPr>
          <p:cNvPr id="6" name="Slide Number Placeholder 5"/>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260489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137D7-15A4-47C0-B165-175875C99303}" type="datetime4">
              <a:rPr lang="en-US" smtClean="0"/>
              <a:t>April 6, 2018</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
        <p:nvSpPr>
          <p:cNvPr id="6" name="Slide Number Placeholder 5"/>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279019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6B142-4E57-4DE4-A14D-9026C0E61CC5}" type="datetime4">
              <a:rPr lang="en-US" smtClean="0"/>
              <a:t>April 6, 2018</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
        <p:nvSpPr>
          <p:cNvPr id="6" name="Slide Number Placeholder 5"/>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46277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D8A20-EC9B-473B-8191-6FF75F1056EF}" type="datetime4">
              <a:rPr lang="en-US" smtClean="0"/>
              <a:t>April 6, 2018</a:t>
            </a:fld>
            <a:endParaRPr lang="en-US" dirty="0"/>
          </a:p>
        </p:txBody>
      </p:sp>
      <p:sp>
        <p:nvSpPr>
          <p:cNvPr id="6" name="Footer Placeholder 5"/>
          <p:cNvSpPr>
            <a:spLocks noGrp="1"/>
          </p:cNvSpPr>
          <p:nvPr>
            <p:ph type="ftr" sz="quarter" idx="11"/>
          </p:nvPr>
        </p:nvSpPr>
        <p:spPr/>
        <p:txBody>
          <a:bodyPr/>
          <a:lstStyle/>
          <a:p>
            <a:r>
              <a:rPr lang="en-US" dirty="0" smtClean="0"/>
              <a:t>DRAFT</a:t>
            </a:r>
            <a:endParaRPr lang="en-US" dirty="0"/>
          </a:p>
        </p:txBody>
      </p:sp>
      <p:sp>
        <p:nvSpPr>
          <p:cNvPr id="7" name="Slide Number Placeholder 6"/>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195924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48C1E-F883-4304-8AE4-75F80E97DA58}" type="datetime4">
              <a:rPr lang="en-US" smtClean="0"/>
              <a:t>April 6, 2018</a:t>
            </a:fld>
            <a:endParaRPr lang="en-US" dirty="0"/>
          </a:p>
        </p:txBody>
      </p:sp>
      <p:sp>
        <p:nvSpPr>
          <p:cNvPr id="8" name="Footer Placeholder 7"/>
          <p:cNvSpPr>
            <a:spLocks noGrp="1"/>
          </p:cNvSpPr>
          <p:nvPr>
            <p:ph type="ftr" sz="quarter" idx="11"/>
          </p:nvPr>
        </p:nvSpPr>
        <p:spPr/>
        <p:txBody>
          <a:bodyPr/>
          <a:lstStyle/>
          <a:p>
            <a:r>
              <a:rPr lang="en-US" dirty="0" smtClean="0"/>
              <a:t>DRAFT</a:t>
            </a:r>
            <a:endParaRPr lang="en-US" dirty="0"/>
          </a:p>
        </p:txBody>
      </p:sp>
      <p:sp>
        <p:nvSpPr>
          <p:cNvPr id="9" name="Slide Number Placeholder 8"/>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318582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C114F-C28C-48EA-A15A-9FC7FDC0FAAF}" type="datetime4">
              <a:rPr lang="en-US" smtClean="0"/>
              <a:t>April 6, 2018</a:t>
            </a:fld>
            <a:endParaRPr lang="en-US" dirty="0"/>
          </a:p>
        </p:txBody>
      </p:sp>
      <p:sp>
        <p:nvSpPr>
          <p:cNvPr id="4" name="Footer Placeholder 3"/>
          <p:cNvSpPr>
            <a:spLocks noGrp="1"/>
          </p:cNvSpPr>
          <p:nvPr>
            <p:ph type="ftr" sz="quarter" idx="11"/>
          </p:nvPr>
        </p:nvSpPr>
        <p:spPr/>
        <p:txBody>
          <a:bodyPr/>
          <a:lstStyle/>
          <a:p>
            <a:r>
              <a:rPr lang="en-US" dirty="0" smtClean="0"/>
              <a:t>DRAFT</a:t>
            </a:r>
            <a:endParaRPr lang="en-US" dirty="0"/>
          </a:p>
        </p:txBody>
      </p:sp>
      <p:sp>
        <p:nvSpPr>
          <p:cNvPr id="5" name="Slide Number Placeholder 4"/>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365571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B2E0C-1237-4AF5-B2AD-934AEAD0FE77}" type="datetime4">
              <a:rPr lang="en-US" smtClean="0"/>
              <a:t>April 6, 2018</a:t>
            </a:fld>
            <a:endParaRPr lang="en-US" dirty="0"/>
          </a:p>
        </p:txBody>
      </p:sp>
      <p:sp>
        <p:nvSpPr>
          <p:cNvPr id="3" name="Footer Placeholder 2"/>
          <p:cNvSpPr>
            <a:spLocks noGrp="1"/>
          </p:cNvSpPr>
          <p:nvPr>
            <p:ph type="ftr" sz="quarter" idx="11"/>
          </p:nvPr>
        </p:nvSpPr>
        <p:spPr/>
        <p:txBody>
          <a:bodyPr/>
          <a:lstStyle/>
          <a:p>
            <a:r>
              <a:rPr lang="en-US" dirty="0" smtClean="0"/>
              <a:t>DRAFT</a:t>
            </a:r>
            <a:endParaRPr lang="en-US" dirty="0"/>
          </a:p>
        </p:txBody>
      </p:sp>
      <p:sp>
        <p:nvSpPr>
          <p:cNvPr id="4" name="Slide Number Placeholder 3"/>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127764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4BD51-736A-4FE4-B287-024D59D6045F}" type="datetime4">
              <a:rPr lang="en-US" smtClean="0"/>
              <a:t>April 6, 2018</a:t>
            </a:fld>
            <a:endParaRPr lang="en-US" dirty="0"/>
          </a:p>
        </p:txBody>
      </p:sp>
      <p:sp>
        <p:nvSpPr>
          <p:cNvPr id="6" name="Footer Placeholder 5"/>
          <p:cNvSpPr>
            <a:spLocks noGrp="1"/>
          </p:cNvSpPr>
          <p:nvPr>
            <p:ph type="ftr" sz="quarter" idx="11"/>
          </p:nvPr>
        </p:nvSpPr>
        <p:spPr/>
        <p:txBody>
          <a:bodyPr/>
          <a:lstStyle/>
          <a:p>
            <a:r>
              <a:rPr lang="en-US" dirty="0" smtClean="0"/>
              <a:t>DRAFT</a:t>
            </a:r>
            <a:endParaRPr lang="en-US" dirty="0"/>
          </a:p>
        </p:txBody>
      </p:sp>
      <p:sp>
        <p:nvSpPr>
          <p:cNvPr id="7" name="Slide Number Placeholder 6"/>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122369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66115-F6AA-4D31-9E0C-E830A18F0CD3}" type="datetime4">
              <a:rPr lang="en-US" smtClean="0"/>
              <a:t>April 6, 2018</a:t>
            </a:fld>
            <a:endParaRPr lang="en-US" dirty="0"/>
          </a:p>
        </p:txBody>
      </p:sp>
      <p:sp>
        <p:nvSpPr>
          <p:cNvPr id="6" name="Footer Placeholder 5"/>
          <p:cNvSpPr>
            <a:spLocks noGrp="1"/>
          </p:cNvSpPr>
          <p:nvPr>
            <p:ph type="ftr" sz="quarter" idx="11"/>
          </p:nvPr>
        </p:nvSpPr>
        <p:spPr/>
        <p:txBody>
          <a:bodyPr/>
          <a:lstStyle/>
          <a:p>
            <a:r>
              <a:rPr lang="en-US" dirty="0" smtClean="0"/>
              <a:t>DRAFT</a:t>
            </a:r>
            <a:endParaRPr lang="en-US" dirty="0"/>
          </a:p>
        </p:txBody>
      </p:sp>
      <p:sp>
        <p:nvSpPr>
          <p:cNvPr id="7" name="Slide Number Placeholder 6"/>
          <p:cNvSpPr>
            <a:spLocks noGrp="1"/>
          </p:cNvSpPr>
          <p:nvPr>
            <p:ph type="sldNum" sz="quarter" idx="12"/>
          </p:nvPr>
        </p:nvSpPr>
        <p:spPr/>
        <p:txBody>
          <a:bodyPr/>
          <a:lstStyle/>
          <a:p>
            <a:fld id="{CF682140-1376-4B38-91D9-D8D58D53022F}" type="slidenum">
              <a:rPr lang="en-US" smtClean="0"/>
              <a:t>‹#›</a:t>
            </a:fld>
            <a:endParaRPr lang="en-US" dirty="0"/>
          </a:p>
        </p:txBody>
      </p:sp>
    </p:spTree>
    <p:extLst>
      <p:ext uri="{BB962C8B-B14F-4D97-AF65-F5344CB8AC3E}">
        <p14:creationId xmlns:p14="http://schemas.microsoft.com/office/powerpoint/2010/main" val="15565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31605-C373-41F8-8AC7-8EB4F754A0D3}" type="datetime4">
              <a:rPr lang="en-US" smtClean="0"/>
              <a:t>April 6, 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82140-1376-4B38-91D9-D8D58D53022F}" type="slidenum">
              <a:rPr lang="en-US" smtClean="0"/>
              <a:t>‹#›</a:t>
            </a:fld>
            <a:endParaRPr lang="en-US" dirty="0"/>
          </a:p>
        </p:txBody>
      </p:sp>
    </p:spTree>
    <p:extLst>
      <p:ext uri="{BB962C8B-B14F-4D97-AF65-F5344CB8AC3E}">
        <p14:creationId xmlns:p14="http://schemas.microsoft.com/office/powerpoint/2010/main" val="276816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958975"/>
            <a:ext cx="7772400" cy="1470025"/>
          </a:xfrm>
        </p:spPr>
        <p:txBody>
          <a:bodyPr>
            <a:normAutofit/>
          </a:bodyPr>
          <a:lstStyle/>
          <a:p>
            <a:r>
              <a:rPr lang="en-US" sz="4000" b="1" dirty="0" smtClean="0">
                <a:solidFill>
                  <a:srgbClr val="2B44FF"/>
                </a:solidFill>
                <a:latin typeface="Arial" panose="020B0604020202020204" pitchFamily="34" charset="0"/>
                <a:cs typeface="Arial" panose="020B0604020202020204" pitchFamily="34" charset="0"/>
              </a:rPr>
              <a:t>Stamford Board of Education</a:t>
            </a:r>
            <a:endParaRPr lang="en-US" sz="4000" b="1" dirty="0">
              <a:solidFill>
                <a:srgbClr val="2B44FF"/>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914400" y="3429000"/>
            <a:ext cx="7315200" cy="1752600"/>
          </a:xfrm>
        </p:spPr>
        <p:txBody>
          <a:bodyPr>
            <a:normAutofit/>
          </a:bodyPr>
          <a:lstStyle/>
          <a:p>
            <a:r>
              <a:rPr lang="en-US" dirty="0" smtClean="0">
                <a:solidFill>
                  <a:srgbClr val="00B050"/>
                </a:solidFill>
              </a:rPr>
              <a:t>Stamford </a:t>
            </a:r>
            <a:r>
              <a:rPr lang="en-US" dirty="0">
                <a:solidFill>
                  <a:srgbClr val="00B050"/>
                </a:solidFill>
              </a:rPr>
              <a:t>Public Schools provides an education that cultivates productive habits of mind, body and heart in every student.</a:t>
            </a:r>
          </a:p>
          <a:p>
            <a:endParaRPr lang="en-US" dirty="0" smtClean="0">
              <a:solidFill>
                <a:srgbClr val="00B050"/>
              </a:solidFill>
              <a:effectLst/>
            </a:endParaRPr>
          </a:p>
        </p:txBody>
      </p:sp>
      <p:pic>
        <p:nvPicPr>
          <p:cNvPr id="102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14496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28358" y="6319140"/>
            <a:ext cx="1239442" cy="307777"/>
          </a:xfrm>
          <a:prstGeom prst="rect">
            <a:avLst/>
          </a:prstGeom>
          <a:noFill/>
        </p:spPr>
        <p:txBody>
          <a:bodyPr wrap="none" rtlCol="0">
            <a:spAutoFit/>
          </a:bodyPr>
          <a:lstStyle/>
          <a:p>
            <a:r>
              <a:rPr lang="en-US" sz="1400" b="1" dirty="0" smtClean="0">
                <a:solidFill>
                  <a:srgbClr val="2B44FF"/>
                </a:solidFill>
                <a:latin typeface="Arial" panose="020B0604020202020204" pitchFamily="34" charset="0"/>
                <a:cs typeface="Arial" panose="020B0604020202020204" pitchFamily="34" charset="0"/>
              </a:rPr>
              <a:t>April 7, 2018</a:t>
            </a:r>
            <a:endParaRPr lang="en-US" sz="1400" b="1" dirty="0">
              <a:solidFill>
                <a:srgbClr val="2B44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71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57271"/>
            <a:ext cx="4038600" cy="2819400"/>
          </a:xfrm>
        </p:spPr>
      </p:pic>
      <p:sp>
        <p:nvSpPr>
          <p:cNvPr id="13" name="Title 8"/>
          <p:cNvSpPr txBox="1">
            <a:spLocks/>
          </p:cNvSpPr>
          <p:nvPr/>
        </p:nvSpPr>
        <p:spPr>
          <a:xfrm>
            <a:off x="1371600" y="762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1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86892" y="5429071"/>
            <a:ext cx="4208908" cy="1200329"/>
          </a:xfrm>
          <a:prstGeom prst="rect">
            <a:avLst/>
          </a:prstGeom>
        </p:spPr>
        <p:txBody>
          <a:bodyPr wrap="square">
            <a:spAutoFit/>
          </a:bodyPr>
          <a:lstStyle/>
          <a:p>
            <a:r>
              <a:rPr lang="en-US" b="1" dirty="0">
                <a:solidFill>
                  <a:srgbClr val="2B44FF"/>
                </a:solidFill>
              </a:rPr>
              <a:t>Community </a:t>
            </a:r>
            <a:r>
              <a:rPr lang="en-US" b="1" dirty="0" smtClean="0">
                <a:solidFill>
                  <a:srgbClr val="2B44FF"/>
                </a:solidFill>
              </a:rPr>
              <a:t>members wishing </a:t>
            </a:r>
            <a:r>
              <a:rPr lang="en-US" b="1" dirty="0">
                <a:solidFill>
                  <a:srgbClr val="2B44FF"/>
                </a:solidFill>
              </a:rPr>
              <a:t>to address the Board must sign the speaker’s roster prior to the start of the public comments portion of the agenda.</a:t>
            </a:r>
          </a:p>
        </p:txBody>
      </p:sp>
      <p:pic>
        <p:nvPicPr>
          <p:cNvPr id="20" name="Content Placeholder 1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680770" y="2365989"/>
            <a:ext cx="2354461" cy="3139282"/>
          </a:xfrm>
        </p:spPr>
      </p:pic>
      <p:sp>
        <p:nvSpPr>
          <p:cNvPr id="21" name="Rectangle 20"/>
          <p:cNvSpPr/>
          <p:nvPr/>
        </p:nvSpPr>
        <p:spPr>
          <a:xfrm>
            <a:off x="4572000" y="5715505"/>
            <a:ext cx="4572000" cy="646331"/>
          </a:xfrm>
          <a:prstGeom prst="rect">
            <a:avLst/>
          </a:prstGeom>
        </p:spPr>
        <p:txBody>
          <a:bodyPr>
            <a:spAutoFit/>
          </a:bodyPr>
          <a:lstStyle/>
          <a:p>
            <a:pPr algn="ctr"/>
            <a:r>
              <a:rPr lang="en-US" b="1" dirty="0">
                <a:solidFill>
                  <a:srgbClr val="2B44FF"/>
                </a:solidFill>
              </a:rPr>
              <a:t>Community </a:t>
            </a:r>
            <a:r>
              <a:rPr lang="en-US" b="1" dirty="0" smtClean="0">
                <a:solidFill>
                  <a:srgbClr val="2B44FF"/>
                </a:solidFill>
              </a:rPr>
              <a:t>members are </a:t>
            </a:r>
            <a:r>
              <a:rPr lang="en-US" b="1" dirty="0">
                <a:solidFill>
                  <a:srgbClr val="2B44FF"/>
                </a:solidFill>
              </a:rPr>
              <a:t>allowed three minutes to address the Board</a:t>
            </a:r>
            <a:r>
              <a:rPr lang="en-US" b="1" dirty="0" smtClean="0">
                <a:solidFill>
                  <a:srgbClr val="2B44FF"/>
                </a:solidFill>
              </a:rPr>
              <a:t>.</a:t>
            </a:r>
            <a:endParaRPr lang="en-US" b="1" dirty="0">
              <a:solidFill>
                <a:srgbClr val="2B44FF"/>
              </a:solidFill>
            </a:endParaRPr>
          </a:p>
        </p:txBody>
      </p:sp>
      <p:sp>
        <p:nvSpPr>
          <p:cNvPr id="22" name="Rectangle 21"/>
          <p:cNvSpPr/>
          <p:nvPr/>
        </p:nvSpPr>
        <p:spPr>
          <a:xfrm>
            <a:off x="381000" y="1386185"/>
            <a:ext cx="8534400" cy="707886"/>
          </a:xfrm>
          <a:prstGeom prst="rect">
            <a:avLst/>
          </a:prstGeom>
        </p:spPr>
        <p:txBody>
          <a:bodyPr wrap="square">
            <a:spAutoFit/>
          </a:bodyPr>
          <a:lstStyle/>
          <a:p>
            <a:r>
              <a:rPr lang="en-US" sz="2000" b="1" dirty="0">
                <a:solidFill>
                  <a:srgbClr val="2B44FF"/>
                </a:solidFill>
              </a:rPr>
              <a:t>Time for the Public to Be Heard </a:t>
            </a:r>
            <a:r>
              <a:rPr lang="en-US" sz="2000" b="1" dirty="0" smtClean="0">
                <a:solidFill>
                  <a:srgbClr val="2B44FF"/>
                </a:solidFill>
              </a:rPr>
              <a:t>is included </a:t>
            </a:r>
            <a:r>
              <a:rPr lang="en-US" sz="2000" b="1" dirty="0">
                <a:solidFill>
                  <a:srgbClr val="2B44FF"/>
                </a:solidFill>
              </a:rPr>
              <a:t>on the agenda for the regular board meeting of each month.</a:t>
            </a:r>
          </a:p>
        </p:txBody>
      </p:sp>
    </p:spTree>
    <p:extLst>
      <p:ext uri="{BB962C8B-B14F-4D97-AF65-F5344CB8AC3E}">
        <p14:creationId xmlns:p14="http://schemas.microsoft.com/office/powerpoint/2010/main" val="104053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4525963"/>
          </a:xfrm>
        </p:spPr>
        <p:txBody>
          <a:bodyPr>
            <a:noAutofit/>
          </a:bodyPr>
          <a:lstStyle/>
          <a:p>
            <a:pPr marL="0" indent="0">
              <a:buNone/>
            </a:pPr>
            <a:r>
              <a:rPr lang="en-US" sz="2000" b="1" dirty="0" smtClean="0">
                <a:solidFill>
                  <a:srgbClr val="2B44FF"/>
                </a:solidFill>
              </a:rPr>
              <a:t>Offer your comments and feedback directly to Board Members:</a:t>
            </a:r>
            <a:endParaRPr lang="en-US" sz="2000" dirty="0" smtClean="0"/>
          </a:p>
          <a:p>
            <a:pPr marL="0" indent="0">
              <a:buNone/>
            </a:pPr>
            <a:r>
              <a:rPr lang="en-US" sz="2000" dirty="0">
                <a:solidFill>
                  <a:srgbClr val="2B44FF"/>
                </a:solidFill>
              </a:rPr>
              <a:t>The Board welcomes constructive criticisms and suggestions but, nevertheless, the community must recognize that the final decisions on any problems related to the operation of the school system are up to the Board </a:t>
            </a:r>
            <a:endParaRPr lang="en-US" sz="2000" dirty="0" smtClean="0">
              <a:solidFill>
                <a:srgbClr val="2B44FF"/>
              </a:solidFill>
            </a:endParaRPr>
          </a:p>
          <a:p>
            <a:pPr marL="0" indent="0">
              <a:buNone/>
            </a:pPr>
            <a:r>
              <a:rPr lang="en-US" sz="2000" dirty="0" smtClean="0">
                <a:solidFill>
                  <a:srgbClr val="2B44FF"/>
                </a:solidFill>
              </a:rPr>
              <a:t>of </a:t>
            </a:r>
            <a:r>
              <a:rPr lang="en-US" sz="2000" dirty="0">
                <a:solidFill>
                  <a:srgbClr val="2B44FF"/>
                </a:solidFill>
              </a:rPr>
              <a:t>Education which has been charged with that responsibility.</a:t>
            </a:r>
          </a:p>
          <a:p>
            <a:pPr marL="0" indent="0">
              <a:buNone/>
            </a:pPr>
            <a:r>
              <a:rPr lang="en-US" sz="2000" dirty="0" smtClean="0">
                <a:solidFill>
                  <a:srgbClr val="2B44FF"/>
                </a:solidFill>
              </a:rPr>
              <a:t>You </a:t>
            </a:r>
            <a:r>
              <a:rPr lang="en-US" sz="2000" dirty="0">
                <a:solidFill>
                  <a:srgbClr val="2B44FF"/>
                </a:solidFill>
              </a:rPr>
              <a:t>may contact any </a:t>
            </a:r>
            <a:r>
              <a:rPr lang="en-US" sz="2000" dirty="0" smtClean="0">
                <a:solidFill>
                  <a:srgbClr val="2B44FF"/>
                </a:solidFill>
              </a:rPr>
              <a:t>individual Board Member by </a:t>
            </a:r>
            <a:r>
              <a:rPr lang="en-US" sz="2000" dirty="0">
                <a:solidFill>
                  <a:srgbClr val="2B44FF"/>
                </a:solidFill>
              </a:rPr>
              <a:t>email, </a:t>
            </a:r>
            <a:r>
              <a:rPr lang="en-US" sz="2000" dirty="0" smtClean="0">
                <a:solidFill>
                  <a:srgbClr val="2B44FF"/>
                </a:solidFill>
              </a:rPr>
              <a:t>address, phone </a:t>
            </a:r>
          </a:p>
          <a:p>
            <a:pPr marL="0" indent="0">
              <a:buNone/>
            </a:pPr>
            <a:r>
              <a:rPr lang="en-US" sz="2000" dirty="0" smtClean="0">
                <a:solidFill>
                  <a:srgbClr val="2B44FF"/>
                </a:solidFill>
              </a:rPr>
              <a:t>or by sending correspondence to: </a:t>
            </a:r>
            <a:br>
              <a:rPr lang="en-US" sz="2000" dirty="0" smtClean="0">
                <a:solidFill>
                  <a:srgbClr val="2B44FF"/>
                </a:solidFill>
              </a:rPr>
            </a:br>
            <a:endParaRPr lang="en-US" sz="2000" dirty="0" smtClean="0">
              <a:solidFill>
                <a:srgbClr val="2B44FF"/>
              </a:solidFill>
            </a:endParaRPr>
          </a:p>
          <a:p>
            <a:pPr marL="0" indent="0">
              <a:buNone/>
            </a:pPr>
            <a:r>
              <a:rPr lang="en-US" sz="2000" b="1" dirty="0" smtClean="0">
                <a:solidFill>
                  <a:srgbClr val="2B44FF"/>
                </a:solidFill>
              </a:rPr>
              <a:t>	Stamford Board of Education</a:t>
            </a:r>
            <a:br>
              <a:rPr lang="en-US" sz="2000" b="1" dirty="0" smtClean="0">
                <a:solidFill>
                  <a:srgbClr val="2B44FF"/>
                </a:solidFill>
              </a:rPr>
            </a:br>
            <a:r>
              <a:rPr lang="en-US" sz="2000" b="1" dirty="0" smtClean="0">
                <a:solidFill>
                  <a:srgbClr val="2B44FF"/>
                </a:solidFill>
              </a:rPr>
              <a:t>	Government </a:t>
            </a:r>
            <a:r>
              <a:rPr lang="en-US" sz="2000" b="1" dirty="0">
                <a:solidFill>
                  <a:srgbClr val="2B44FF"/>
                </a:solidFill>
              </a:rPr>
              <a:t>Center </a:t>
            </a:r>
            <a:r>
              <a:rPr lang="en-US" sz="2000" b="1" dirty="0" smtClean="0">
                <a:solidFill>
                  <a:srgbClr val="2B44FF"/>
                </a:solidFill>
              </a:rPr>
              <a:t/>
            </a:r>
            <a:br>
              <a:rPr lang="en-US" sz="2000" b="1" dirty="0" smtClean="0">
                <a:solidFill>
                  <a:srgbClr val="2B44FF"/>
                </a:solidFill>
              </a:rPr>
            </a:br>
            <a:r>
              <a:rPr lang="en-US" sz="2000" b="1" dirty="0" smtClean="0">
                <a:solidFill>
                  <a:srgbClr val="2B44FF"/>
                </a:solidFill>
              </a:rPr>
              <a:t>	888 </a:t>
            </a:r>
            <a:r>
              <a:rPr lang="en-US" sz="2000" b="1" dirty="0">
                <a:solidFill>
                  <a:srgbClr val="2B44FF"/>
                </a:solidFill>
              </a:rPr>
              <a:t>Washington Blvd </a:t>
            </a:r>
            <a:r>
              <a:rPr lang="en-US" sz="2000" b="1" dirty="0" smtClean="0">
                <a:solidFill>
                  <a:srgbClr val="2B44FF"/>
                </a:solidFill>
              </a:rPr>
              <a:t/>
            </a:r>
            <a:br>
              <a:rPr lang="en-US" sz="2000" b="1" dirty="0" smtClean="0">
                <a:solidFill>
                  <a:srgbClr val="2B44FF"/>
                </a:solidFill>
              </a:rPr>
            </a:br>
            <a:r>
              <a:rPr lang="en-US" sz="2000" b="1" dirty="0" smtClean="0">
                <a:solidFill>
                  <a:srgbClr val="2B44FF"/>
                </a:solidFill>
              </a:rPr>
              <a:t>	Office</a:t>
            </a:r>
            <a:r>
              <a:rPr lang="en-US" sz="2000" b="1" dirty="0">
                <a:solidFill>
                  <a:srgbClr val="2B44FF"/>
                </a:solidFill>
              </a:rPr>
              <a:t>: 5th Floor </a:t>
            </a:r>
            <a:r>
              <a:rPr lang="en-US" sz="2000" b="1" dirty="0" smtClean="0">
                <a:solidFill>
                  <a:srgbClr val="2B44FF"/>
                </a:solidFill>
              </a:rPr>
              <a:t/>
            </a:r>
            <a:br>
              <a:rPr lang="en-US" sz="2000" b="1" dirty="0" smtClean="0">
                <a:solidFill>
                  <a:srgbClr val="2B44FF"/>
                </a:solidFill>
              </a:rPr>
            </a:br>
            <a:r>
              <a:rPr lang="en-US" sz="2000" b="1" dirty="0" smtClean="0">
                <a:solidFill>
                  <a:srgbClr val="2B44FF"/>
                </a:solidFill>
              </a:rPr>
              <a:t>	Stamford</a:t>
            </a:r>
            <a:r>
              <a:rPr lang="en-US" sz="2000" b="1" dirty="0">
                <a:solidFill>
                  <a:srgbClr val="2B44FF"/>
                </a:solidFill>
              </a:rPr>
              <a:t>, CT </a:t>
            </a:r>
            <a:r>
              <a:rPr lang="en-US" sz="2000" b="1" dirty="0" smtClean="0">
                <a:solidFill>
                  <a:srgbClr val="2B44FF"/>
                </a:solidFill>
              </a:rPr>
              <a:t>06901</a:t>
            </a:r>
            <a:br>
              <a:rPr lang="en-US" sz="2000" b="1" dirty="0" smtClean="0">
                <a:solidFill>
                  <a:srgbClr val="2B44FF"/>
                </a:solidFill>
              </a:rPr>
            </a:br>
            <a:endParaRPr lang="en-US" sz="2000" b="1" dirty="0" smtClean="0">
              <a:solidFill>
                <a:srgbClr val="2B44FF"/>
              </a:solidFill>
            </a:endParaRPr>
          </a:p>
          <a:p>
            <a:endParaRPr lang="en-US" sz="2000" b="1" dirty="0" smtClean="0">
              <a:solidFill>
                <a:srgbClr val="2B44FF"/>
              </a:solidFill>
            </a:endParaRPr>
          </a:p>
          <a:p>
            <a:pPr marL="0" indent="0">
              <a:buNone/>
            </a:pPr>
            <a:r>
              <a:rPr lang="en-US" sz="2000" b="1" dirty="0" smtClean="0">
                <a:solidFill>
                  <a:srgbClr val="2B44FF"/>
                </a:solidFill>
              </a:rPr>
              <a:t/>
            </a:r>
            <a:br>
              <a:rPr lang="en-US" sz="2000" b="1" dirty="0" smtClean="0">
                <a:solidFill>
                  <a:srgbClr val="2B44FF"/>
                </a:solidFill>
              </a:rPr>
            </a:br>
            <a:endParaRPr lang="en-US" sz="2000" b="1" dirty="0" smtClean="0">
              <a:solidFill>
                <a:srgbClr val="00B050"/>
              </a:solidFill>
            </a:endParaRPr>
          </a:p>
        </p:txBody>
      </p:sp>
      <p:sp>
        <p:nvSpPr>
          <p:cNvPr id="6" name="Title 8"/>
          <p:cNvSpPr>
            <a:spLocks noGrp="1"/>
          </p:cNvSpPr>
          <p:nvPr>
            <p:ph type="title"/>
          </p:nvPr>
        </p:nvSpPr>
        <p:spPr>
          <a:xfrm>
            <a:off x="1371600" y="76200"/>
            <a:ext cx="7772400" cy="1143000"/>
          </a:xfrm>
        </p:spPr>
        <p:txBody>
          <a:bodyPr>
            <a:normAutofit/>
          </a:body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7"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50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48200"/>
          </a:xfrm>
          <a:ln>
            <a:solidFill>
              <a:schemeClr val="accent1"/>
            </a:solidFill>
          </a:ln>
        </p:spPr>
        <p:txBody>
          <a:bodyPr>
            <a:normAutofit/>
          </a:bodyPr>
          <a:lstStyle/>
          <a:p>
            <a:pPr marL="0" indent="0">
              <a:buNone/>
              <a:tabLst>
                <a:tab pos="2686050" algn="l"/>
                <a:tab pos="5486400" algn="l"/>
              </a:tabLst>
            </a:pPr>
            <a:endParaRPr lang="en-US" sz="1400" dirty="0"/>
          </a:p>
          <a:p>
            <a:pPr marL="0" indent="0">
              <a:buNone/>
              <a:tabLst>
                <a:tab pos="2971800" algn="l"/>
              </a:tabLst>
            </a:pPr>
            <a:r>
              <a:rPr lang="en-US" sz="1400" b="1" dirty="0" smtClean="0"/>
              <a:t>Mr. David Mannis, President</a:t>
            </a:r>
            <a:r>
              <a:rPr lang="en-US" sz="1400" dirty="0" smtClean="0"/>
              <a:t>	</a:t>
            </a:r>
            <a:r>
              <a:rPr lang="en-US" sz="1400" b="1" dirty="0" smtClean="0"/>
              <a:t> Mrs. Betsy Allyn, </a:t>
            </a:r>
            <a:r>
              <a:rPr lang="en-US" sz="1400" b="1" dirty="0" smtClean="0"/>
              <a:t>Vice President </a:t>
            </a:r>
            <a:r>
              <a:rPr lang="en-US" sz="1400" dirty="0" smtClean="0"/>
              <a:t>	</a:t>
            </a:r>
            <a:r>
              <a:rPr lang="en-US" sz="1400" b="1" dirty="0"/>
              <a:t> Mr. Mike Altamura, </a:t>
            </a:r>
            <a:r>
              <a:rPr lang="en-US" sz="1400" b="1" dirty="0" smtClean="0"/>
              <a:t>Secretary </a:t>
            </a:r>
            <a:endParaRPr lang="en-US" sz="1400" dirty="0" smtClean="0"/>
          </a:p>
          <a:p>
            <a:pPr marL="0" indent="0">
              <a:buNone/>
              <a:tabLst>
                <a:tab pos="2971800" algn="l"/>
              </a:tabLst>
            </a:pPr>
            <a:r>
              <a:rPr lang="en-US" sz="1400" dirty="0"/>
              <a:t> (203) 406-7339 </a:t>
            </a:r>
            <a:r>
              <a:rPr lang="en-US" sz="1400" dirty="0" smtClean="0"/>
              <a:t>	</a:t>
            </a:r>
            <a:r>
              <a:rPr lang="en-US" sz="1400" dirty="0"/>
              <a:t> (203) 964-7429 </a:t>
            </a:r>
            <a:r>
              <a:rPr lang="en-US" sz="1400" dirty="0" smtClean="0"/>
              <a:t>		 (203) 406-7339 </a:t>
            </a:r>
          </a:p>
          <a:p>
            <a:pPr marL="0" indent="0">
              <a:buNone/>
              <a:tabLst>
                <a:tab pos="2971800" algn="l"/>
              </a:tabLst>
            </a:pPr>
            <a:r>
              <a:rPr lang="en-US" sz="1400" dirty="0" smtClean="0"/>
              <a:t>dmannis@StamfordCT.gov</a:t>
            </a:r>
            <a:r>
              <a:rPr lang="en-US" sz="1400" dirty="0" smtClean="0"/>
              <a:t> </a:t>
            </a:r>
            <a:r>
              <a:rPr lang="en-US" sz="1400" dirty="0" smtClean="0"/>
              <a:t>	</a:t>
            </a:r>
            <a:r>
              <a:rPr lang="en-US" sz="1400" dirty="0"/>
              <a:t> </a:t>
            </a:r>
            <a:r>
              <a:rPr lang="en-US" sz="1400" dirty="0" smtClean="0"/>
              <a:t>ballyn@StamfordCT.gov </a:t>
            </a:r>
            <a:r>
              <a:rPr lang="en-US" sz="1400" dirty="0" smtClean="0"/>
              <a:t>	</a:t>
            </a:r>
            <a:r>
              <a:rPr lang="en-US" sz="1400" dirty="0" smtClean="0"/>
              <a:t>maltamura@StamfordCT.gov</a:t>
            </a:r>
            <a:endParaRPr lang="en-US" sz="1400" dirty="0" smtClean="0"/>
          </a:p>
          <a:p>
            <a:pPr marL="0" indent="0">
              <a:buNone/>
              <a:tabLst>
                <a:tab pos="2971800" algn="l"/>
              </a:tabLst>
            </a:pPr>
            <a:r>
              <a:rPr lang="en-US" sz="1400" dirty="0" smtClean="0"/>
              <a:t>	</a:t>
            </a:r>
            <a:endParaRPr lang="en-US" sz="1400" b="1" dirty="0" smtClean="0"/>
          </a:p>
          <a:p>
            <a:pPr marL="0" indent="0">
              <a:buNone/>
              <a:tabLst>
                <a:tab pos="2971800" algn="l"/>
              </a:tabLst>
            </a:pPr>
            <a:endParaRPr lang="en-US" sz="1400" b="1" dirty="0" smtClean="0"/>
          </a:p>
          <a:p>
            <a:pPr marL="0" indent="0">
              <a:buNone/>
              <a:tabLst>
                <a:tab pos="2971800" algn="l"/>
              </a:tabLst>
            </a:pPr>
            <a:r>
              <a:rPr lang="en-US" sz="1400" b="1" dirty="0" smtClean="0"/>
              <a:t>Mr</a:t>
            </a:r>
            <a:r>
              <a:rPr lang="en-US" sz="1400" b="1" dirty="0"/>
              <a:t>. </a:t>
            </a:r>
            <a:r>
              <a:rPr lang="en-US" sz="1400" b="1" dirty="0" smtClean="0"/>
              <a:t>Nicola </a:t>
            </a:r>
            <a:r>
              <a:rPr lang="en-US" sz="1400" b="1" dirty="0" err="1" smtClean="0"/>
              <a:t>Tarzia</a:t>
            </a:r>
            <a:r>
              <a:rPr lang="en-US" sz="1400" b="1" dirty="0" smtClean="0"/>
              <a:t>, </a:t>
            </a:r>
            <a:r>
              <a:rPr lang="en-US" sz="1400" b="1" dirty="0"/>
              <a:t>Assistant Secretary </a:t>
            </a:r>
            <a:r>
              <a:rPr lang="en-US" sz="1400" dirty="0"/>
              <a:t>	</a:t>
            </a:r>
            <a:r>
              <a:rPr lang="en-US" sz="1400" b="1" dirty="0"/>
              <a:t> </a:t>
            </a:r>
            <a:r>
              <a:rPr lang="en-US" sz="1400" b="1" dirty="0" smtClean="0"/>
              <a:t>Mr. Frank </a:t>
            </a:r>
            <a:r>
              <a:rPr lang="en-US" sz="1400" b="1" dirty="0" err="1" smtClean="0"/>
              <a:t>Cerasoli</a:t>
            </a:r>
            <a:r>
              <a:rPr lang="en-US" sz="1400" b="1" dirty="0" smtClean="0"/>
              <a:t> </a:t>
            </a:r>
            <a:r>
              <a:rPr lang="en-US" sz="1400" dirty="0"/>
              <a:t>		</a:t>
            </a:r>
            <a:r>
              <a:rPr lang="en-US" sz="1400" b="1" dirty="0"/>
              <a:t>Mrs. </a:t>
            </a:r>
            <a:r>
              <a:rPr lang="en-US" sz="1400" b="1" dirty="0" err="1"/>
              <a:t>Jennienne</a:t>
            </a:r>
            <a:r>
              <a:rPr lang="en-US" sz="1400" b="1" dirty="0"/>
              <a:t> Burke </a:t>
            </a:r>
            <a:endParaRPr lang="en-US" sz="1400" dirty="0"/>
          </a:p>
          <a:p>
            <a:pPr marL="0" indent="0">
              <a:buNone/>
              <a:tabLst>
                <a:tab pos="2971800" algn="l"/>
              </a:tabLst>
            </a:pPr>
            <a:r>
              <a:rPr lang="en-US" sz="1400" dirty="0" smtClean="0"/>
              <a:t>(203) 962-5600 	(203) 595-9383 		(203) 595-8340 	</a:t>
            </a:r>
          </a:p>
          <a:p>
            <a:pPr marL="0" indent="0">
              <a:buNone/>
              <a:tabLst>
                <a:tab pos="2971800" algn="l"/>
              </a:tabLst>
            </a:pPr>
            <a:r>
              <a:rPr lang="en-US" sz="1400" dirty="0" smtClean="0"/>
              <a:t>ntarzia@StamfordCT.gov </a:t>
            </a:r>
            <a:r>
              <a:rPr lang="en-US" sz="1400" dirty="0"/>
              <a:t>	</a:t>
            </a:r>
            <a:r>
              <a:rPr lang="en-US" sz="1400" dirty="0" smtClean="0"/>
              <a:t>fcerasoli@StamfordCT.gov </a:t>
            </a:r>
            <a:r>
              <a:rPr lang="en-US" sz="1400" dirty="0"/>
              <a:t>	jburke@StamfordCT.gov 	</a:t>
            </a:r>
          </a:p>
          <a:p>
            <a:pPr marL="0" indent="0">
              <a:buNone/>
              <a:tabLst>
                <a:tab pos="2971800" algn="l"/>
              </a:tabLst>
            </a:pPr>
            <a:endParaRPr lang="en-US" sz="1400" dirty="0"/>
          </a:p>
          <a:p>
            <a:pPr marL="0" indent="0">
              <a:buNone/>
              <a:tabLst>
                <a:tab pos="2971800" algn="l"/>
              </a:tabLst>
            </a:pPr>
            <a:endParaRPr lang="en-US" sz="1400" b="1" dirty="0" smtClean="0"/>
          </a:p>
          <a:p>
            <a:pPr marL="0" indent="0">
              <a:buNone/>
              <a:tabLst>
                <a:tab pos="2971800" algn="l"/>
              </a:tabLst>
            </a:pPr>
            <a:r>
              <a:rPr lang="en-US" sz="1400" b="1" dirty="0" smtClean="0"/>
              <a:t>Mr</a:t>
            </a:r>
            <a:r>
              <a:rPr lang="en-US" sz="1400" b="1" dirty="0"/>
              <a:t>. Andy George 	</a:t>
            </a:r>
            <a:r>
              <a:rPr lang="en-US" sz="1400" b="1" dirty="0" smtClean="0"/>
              <a:t>Mr. Antione Savage</a:t>
            </a:r>
            <a:r>
              <a:rPr lang="en-US" sz="1400" b="1" dirty="0" smtClean="0"/>
              <a:t>		Mrs</a:t>
            </a:r>
            <a:r>
              <a:rPr lang="en-US" sz="1400" b="1" dirty="0"/>
              <a:t>. Jackie Heftman 	</a:t>
            </a:r>
          </a:p>
          <a:p>
            <a:pPr marL="0" indent="0">
              <a:buNone/>
              <a:tabLst>
                <a:tab pos="2971800" algn="l"/>
              </a:tabLst>
            </a:pPr>
            <a:r>
              <a:rPr lang="en-US" sz="1400" dirty="0" smtClean="0"/>
              <a:t>(203) 322-3511	(203) </a:t>
            </a:r>
            <a:r>
              <a:rPr lang="en-US" sz="1400" dirty="0" smtClean="0"/>
              <a:t>969</a:t>
            </a:r>
            <a:r>
              <a:rPr lang="en-US" sz="1400" dirty="0" smtClean="0"/>
              <a:t>-4319</a:t>
            </a:r>
            <a:r>
              <a:rPr lang="en-US" sz="1400" dirty="0" smtClean="0"/>
              <a:t>		(203) 329-8108</a:t>
            </a:r>
          </a:p>
          <a:p>
            <a:pPr marL="0" indent="0">
              <a:buNone/>
              <a:tabLst>
                <a:tab pos="2971800" algn="l"/>
              </a:tabLst>
            </a:pPr>
            <a:r>
              <a:rPr lang="en-US" sz="1400" dirty="0" smtClean="0"/>
              <a:t>ageorge@StamfordCT.gov 	</a:t>
            </a:r>
            <a:r>
              <a:rPr lang="en-US" sz="1400" dirty="0" smtClean="0"/>
              <a:t>asavage@StamfordCT.gov</a:t>
            </a:r>
            <a:r>
              <a:rPr lang="en-US" sz="1400" dirty="0" smtClean="0"/>
              <a:t>	jheftman@StamfordCT.gov </a:t>
            </a:r>
            <a:r>
              <a:rPr lang="en-US" sz="1400" dirty="0"/>
              <a:t>	</a:t>
            </a:r>
          </a:p>
          <a:p>
            <a:endParaRPr lang="en-US" sz="1400" dirty="0"/>
          </a:p>
        </p:txBody>
      </p:sp>
      <p:sp>
        <p:nvSpPr>
          <p:cNvPr id="6" name="Title 8"/>
          <p:cNvSpPr>
            <a:spLocks noGrp="1"/>
          </p:cNvSpPr>
          <p:nvPr>
            <p:ph type="title"/>
          </p:nvPr>
        </p:nvSpPr>
        <p:spPr>
          <a:xfrm>
            <a:off x="1371600" y="76200"/>
            <a:ext cx="7772400" cy="1143000"/>
          </a:xfrm>
        </p:spPr>
        <p:txBody>
          <a:bodyPr>
            <a:normAutofit/>
          </a:body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7"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1371600"/>
            <a:ext cx="6477000" cy="369332"/>
          </a:xfrm>
          <a:prstGeom prst="rect">
            <a:avLst/>
          </a:prstGeom>
        </p:spPr>
        <p:txBody>
          <a:bodyPr wrap="square">
            <a:spAutoFit/>
          </a:bodyPr>
          <a:lstStyle/>
          <a:p>
            <a:r>
              <a:rPr lang="en-US" b="1" dirty="0">
                <a:solidFill>
                  <a:srgbClr val="2B44FF"/>
                </a:solidFill>
              </a:rPr>
              <a:t>Offer you comments and feedback directly to Board Members:</a:t>
            </a:r>
          </a:p>
        </p:txBody>
      </p:sp>
    </p:spTree>
    <p:extLst>
      <p:ext uri="{BB962C8B-B14F-4D97-AF65-F5344CB8AC3E}">
        <p14:creationId xmlns:p14="http://schemas.microsoft.com/office/powerpoint/2010/main" val="3363429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5" y="1447800"/>
            <a:ext cx="4191000" cy="4525963"/>
          </a:xfrm>
        </p:spPr>
        <p:txBody>
          <a:bodyPr>
            <a:noAutofit/>
          </a:bodyPr>
          <a:lstStyle/>
          <a:p>
            <a:pPr marL="0" indent="0">
              <a:buNone/>
            </a:pPr>
            <a:r>
              <a:rPr lang="en-US" sz="1800" b="1" dirty="0">
                <a:solidFill>
                  <a:srgbClr val="2B44FF"/>
                </a:solidFill>
              </a:rPr>
              <a:t>Each Friday all public documents related to the </a:t>
            </a:r>
            <a:r>
              <a:rPr lang="en-US" sz="1800" b="1" dirty="0" smtClean="0">
                <a:solidFill>
                  <a:srgbClr val="2B44FF"/>
                </a:solidFill>
              </a:rPr>
              <a:t>upcoming meetings are posted on the Stamford Public Schools Website.</a:t>
            </a:r>
            <a:endParaRPr lang="en-US" sz="1800" b="1" dirty="0">
              <a:solidFill>
                <a:srgbClr val="2B44FF"/>
              </a:solidFill>
            </a:endParaRPr>
          </a:p>
          <a:p>
            <a:pPr marL="0" indent="0">
              <a:buNone/>
            </a:pPr>
            <a:r>
              <a:rPr lang="en-US" sz="1800" dirty="0" smtClean="0">
                <a:solidFill>
                  <a:srgbClr val="2B44FF"/>
                </a:solidFill>
              </a:rPr>
              <a:t>Additionally, you can find the following Board of Education information on the Stamford Public Schools Website:</a:t>
            </a:r>
            <a:endParaRPr lang="en-US" sz="1800" dirty="0">
              <a:solidFill>
                <a:srgbClr val="2B44FF"/>
              </a:solidFill>
            </a:endParaRPr>
          </a:p>
          <a:p>
            <a:r>
              <a:rPr lang="en-US" sz="1800" dirty="0" smtClean="0">
                <a:solidFill>
                  <a:srgbClr val="2B44FF"/>
                </a:solidFill>
              </a:rPr>
              <a:t>General Board of Education and </a:t>
            </a:r>
            <a:r>
              <a:rPr lang="en-US" sz="1800" dirty="0">
                <a:solidFill>
                  <a:srgbClr val="2B44FF"/>
                </a:solidFill>
              </a:rPr>
              <a:t>Committee Meeting </a:t>
            </a:r>
            <a:r>
              <a:rPr lang="en-US" sz="1800" dirty="0" smtClean="0">
                <a:solidFill>
                  <a:srgbClr val="2B44FF"/>
                </a:solidFill>
              </a:rPr>
              <a:t>Agendas.</a:t>
            </a:r>
          </a:p>
          <a:p>
            <a:r>
              <a:rPr lang="en-US" sz="1800" dirty="0" smtClean="0">
                <a:solidFill>
                  <a:srgbClr val="2B44FF"/>
                </a:solidFill>
              </a:rPr>
              <a:t>Board and Committee Meeting Minutes. </a:t>
            </a:r>
          </a:p>
          <a:p>
            <a:r>
              <a:rPr lang="en-US" sz="1800" dirty="0" smtClean="0">
                <a:solidFill>
                  <a:srgbClr val="2B44FF"/>
                </a:solidFill>
              </a:rPr>
              <a:t>Board and Committee </a:t>
            </a:r>
            <a:r>
              <a:rPr lang="en-US" sz="1800" dirty="0">
                <a:solidFill>
                  <a:srgbClr val="2B44FF"/>
                </a:solidFill>
              </a:rPr>
              <a:t>M</a:t>
            </a:r>
            <a:r>
              <a:rPr lang="en-US" sz="1800" dirty="0" smtClean="0">
                <a:solidFill>
                  <a:srgbClr val="2B44FF"/>
                </a:solidFill>
              </a:rPr>
              <a:t>eeting Dates </a:t>
            </a:r>
          </a:p>
          <a:p>
            <a:r>
              <a:rPr lang="en-US" sz="1800" dirty="0" smtClean="0">
                <a:solidFill>
                  <a:srgbClr val="2B44FF"/>
                </a:solidFill>
              </a:rPr>
              <a:t>Recordings </a:t>
            </a:r>
            <a:r>
              <a:rPr lang="en-US" sz="1800" dirty="0">
                <a:solidFill>
                  <a:srgbClr val="2B44FF"/>
                </a:solidFill>
              </a:rPr>
              <a:t>of video </a:t>
            </a:r>
            <a:r>
              <a:rPr lang="en-US" sz="1600" dirty="0">
                <a:solidFill>
                  <a:srgbClr val="2B44FF"/>
                </a:solidFill>
              </a:rPr>
              <a:t>and</a:t>
            </a:r>
            <a:r>
              <a:rPr lang="en-US" sz="1800" dirty="0">
                <a:solidFill>
                  <a:srgbClr val="2B44FF"/>
                </a:solidFill>
              </a:rPr>
              <a:t> audio files of public Board </a:t>
            </a:r>
            <a:r>
              <a:rPr lang="en-US" sz="1800" dirty="0" smtClean="0">
                <a:solidFill>
                  <a:srgbClr val="2B44FF"/>
                </a:solidFill>
              </a:rPr>
              <a:t>meetings.</a:t>
            </a:r>
            <a:endParaRPr lang="en-US" sz="1800" dirty="0">
              <a:solidFill>
                <a:srgbClr val="2B44FF"/>
              </a:solidFill>
            </a:endParaRPr>
          </a:p>
          <a:p>
            <a:endParaRPr lang="en-US" sz="1800" b="1" dirty="0" smtClean="0">
              <a:solidFill>
                <a:srgbClr val="00B050"/>
              </a:solidFill>
            </a:endParaRPr>
          </a:p>
        </p:txBody>
      </p:sp>
      <p:sp>
        <p:nvSpPr>
          <p:cNvPr id="6" name="Title 8"/>
          <p:cNvSpPr>
            <a:spLocks noGrp="1"/>
          </p:cNvSpPr>
          <p:nvPr>
            <p:ph type="title"/>
          </p:nvPr>
        </p:nvSpPr>
        <p:spPr>
          <a:xfrm>
            <a:off x="1371600" y="76200"/>
            <a:ext cx="7772400" cy="1143000"/>
          </a:xfrm>
        </p:spPr>
        <p:txBody>
          <a:bodyPr>
            <a:normAutofit/>
          </a:bodyPr>
          <a:lstStyle/>
          <a:p>
            <a:pPr algn="r"/>
            <a:r>
              <a:rPr lang="en-US" sz="2800" b="1" dirty="0" smtClean="0">
                <a:solidFill>
                  <a:srgbClr val="2B44FF"/>
                </a:solidFill>
              </a:rPr>
              <a:t>How can I find more information about the Stamford Board of Education?</a:t>
            </a:r>
            <a:endParaRPr lang="en-US" sz="2800" b="1" dirty="0">
              <a:solidFill>
                <a:srgbClr val="2B44FF"/>
              </a:solidFill>
            </a:endParaRPr>
          </a:p>
        </p:txBody>
      </p:sp>
      <p:pic>
        <p:nvPicPr>
          <p:cNvPr id="7"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23470" y="5739825"/>
            <a:ext cx="5544659" cy="584775"/>
          </a:xfrm>
          <a:prstGeom prst="rect">
            <a:avLst/>
          </a:prstGeom>
        </p:spPr>
        <p:txBody>
          <a:bodyPr wrap="none">
            <a:spAutoFit/>
          </a:bodyPr>
          <a:lstStyle/>
          <a:p>
            <a:r>
              <a:rPr lang="en-US" sz="3200" dirty="0" smtClean="0"/>
              <a:t>www.stamfordpublicschools.org</a:t>
            </a:r>
            <a:endParaRPr lang="en-US" sz="3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828800"/>
            <a:ext cx="42862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01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352800"/>
            <a:ext cx="8229600" cy="1219200"/>
          </a:xfrm>
        </p:spPr>
        <p:txBody>
          <a:bodyPr>
            <a:noAutofit/>
          </a:bodyPr>
          <a:lstStyle/>
          <a:p>
            <a:r>
              <a:rPr lang="en-US" sz="3200" dirty="0">
                <a:solidFill>
                  <a:srgbClr val="2B44FF"/>
                </a:solidFill>
              </a:rPr>
              <a:t>The Stamford Public Schools are governed by a group of nine elected officials, referred to as the </a:t>
            </a:r>
            <a:r>
              <a:rPr lang="en-US" sz="3200" b="1" dirty="0">
                <a:solidFill>
                  <a:srgbClr val="2B44FF"/>
                </a:solidFill>
              </a:rPr>
              <a:t>Board of Education</a:t>
            </a:r>
            <a:r>
              <a:rPr lang="en-US" sz="3200" dirty="0">
                <a:solidFill>
                  <a:srgbClr val="2B44FF"/>
                </a:solidFill>
              </a:rPr>
              <a:t>. Each member is elected to serve three consecutive years and is eligible for an unlimited number of terms.</a:t>
            </a:r>
            <a:br>
              <a:rPr lang="en-US" sz="3200" dirty="0">
                <a:solidFill>
                  <a:srgbClr val="2B44FF"/>
                </a:solidFill>
              </a:rPr>
            </a:br>
            <a:endParaRPr lang="en-US" sz="3200" dirty="0">
              <a:solidFill>
                <a:srgbClr val="2B44FF"/>
              </a:solidFill>
            </a:endParaRPr>
          </a:p>
        </p:txBody>
      </p:sp>
      <p:sp>
        <p:nvSpPr>
          <p:cNvPr id="7" name="Title 8"/>
          <p:cNvSpPr txBox="1">
            <a:spLocks/>
          </p:cNvSpPr>
          <p:nvPr/>
        </p:nvSpPr>
        <p:spPr>
          <a:xfrm>
            <a:off x="9144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2B44FF"/>
                </a:solidFill>
              </a:rPr>
              <a:t>What is the </a:t>
            </a:r>
            <a:r>
              <a:rPr lang="en-US" sz="2800" b="1" dirty="0" smtClean="0">
                <a:solidFill>
                  <a:srgbClr val="2B44FF"/>
                </a:solidFill>
              </a:rPr>
              <a:t>Stamford</a:t>
            </a:r>
          </a:p>
          <a:p>
            <a:pPr algn="r"/>
            <a:r>
              <a:rPr lang="en-US" sz="2800" b="1" dirty="0" smtClean="0">
                <a:solidFill>
                  <a:srgbClr val="2B44FF"/>
                </a:solidFill>
              </a:rPr>
              <a:t> </a:t>
            </a:r>
            <a:r>
              <a:rPr lang="en-US" sz="2800" b="1" dirty="0" smtClean="0">
                <a:solidFill>
                  <a:srgbClr val="2B44FF"/>
                </a:solidFill>
              </a:rPr>
              <a:t>Board of Education?</a:t>
            </a:r>
            <a:endParaRPr lang="en-US" sz="2800" b="1" dirty="0">
              <a:solidFill>
                <a:srgbClr val="2B44FF"/>
              </a:solidFill>
            </a:endParaRPr>
          </a:p>
        </p:txBody>
      </p:sp>
      <p:pic>
        <p:nvPicPr>
          <p:cNvPr id="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306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76200"/>
            <a:ext cx="8229600" cy="1143000"/>
          </a:xfrm>
        </p:spPr>
        <p:txBody>
          <a:bodyPr>
            <a:normAutofit/>
          </a:bodyPr>
          <a:lstStyle/>
          <a:p>
            <a:pPr algn="r"/>
            <a:r>
              <a:rPr lang="en-US" sz="2800" b="1" dirty="0" smtClean="0">
                <a:solidFill>
                  <a:srgbClr val="2B44FF"/>
                </a:solidFill>
              </a:rPr>
              <a:t>Who are the Members of the </a:t>
            </a:r>
            <a:br>
              <a:rPr lang="en-US" sz="2800" b="1" dirty="0" smtClean="0">
                <a:solidFill>
                  <a:srgbClr val="2B44FF"/>
                </a:solidFill>
              </a:rPr>
            </a:br>
            <a:r>
              <a:rPr lang="en-US" sz="2800" b="1" dirty="0" smtClean="0">
                <a:solidFill>
                  <a:srgbClr val="2B44FF"/>
                </a:solidFill>
              </a:rPr>
              <a:t>Stamford Board of Education?</a:t>
            </a:r>
            <a:endParaRPr lang="en-US" sz="2800" b="1" dirty="0">
              <a:solidFill>
                <a:srgbClr val="2B44FF"/>
              </a:solidFill>
            </a:endParaRPr>
          </a:p>
        </p:txBody>
      </p:sp>
      <p:sp>
        <p:nvSpPr>
          <p:cNvPr id="10" name="Content Placeholder 9"/>
          <p:cNvSpPr>
            <a:spLocks noGrp="1"/>
          </p:cNvSpPr>
          <p:nvPr>
            <p:ph idx="1"/>
          </p:nvPr>
        </p:nvSpPr>
        <p:spPr>
          <a:xfrm>
            <a:off x="381000" y="5029200"/>
            <a:ext cx="8229600" cy="990600"/>
          </a:xfrm>
        </p:spPr>
        <p:txBody>
          <a:bodyPr>
            <a:normAutofit fontScale="62500" lnSpcReduction="20000"/>
          </a:bodyPr>
          <a:lstStyle/>
          <a:p>
            <a:pPr marL="0" indent="0" algn="ctr">
              <a:buNone/>
            </a:pPr>
            <a:endParaRPr lang="en-US" sz="2400" b="1" dirty="0" smtClean="0">
              <a:solidFill>
                <a:srgbClr val="2B44FF"/>
              </a:solidFill>
            </a:endParaRPr>
          </a:p>
          <a:p>
            <a:pPr marL="0" indent="0" algn="ctr">
              <a:buNone/>
            </a:pPr>
            <a:r>
              <a:rPr lang="en-US" sz="3400" b="1" dirty="0" smtClean="0">
                <a:solidFill>
                  <a:srgbClr val="2B44FF"/>
                </a:solidFill>
              </a:rPr>
              <a:t>We Are Volunteer, Elected Officials </a:t>
            </a:r>
          </a:p>
          <a:p>
            <a:pPr marL="0" indent="0" algn="ctr">
              <a:buNone/>
            </a:pPr>
            <a:r>
              <a:rPr lang="en-US" sz="3400" b="1" dirty="0" smtClean="0">
                <a:solidFill>
                  <a:srgbClr val="2B44FF"/>
                </a:solidFill>
              </a:rPr>
              <a:t>Dedicated to Serving The School Community</a:t>
            </a:r>
            <a:endParaRPr lang="en-US" sz="3400" b="1" dirty="0">
              <a:solidFill>
                <a:srgbClr val="2B44FF"/>
              </a:solidFill>
            </a:endParaRPr>
          </a:p>
        </p:txBody>
      </p:sp>
      <p:pic>
        <p:nvPicPr>
          <p:cNvPr id="11"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9878" y="1905000"/>
            <a:ext cx="1869935" cy="646331"/>
          </a:xfrm>
          <a:prstGeom prst="rect">
            <a:avLst/>
          </a:prstGeom>
          <a:noFill/>
        </p:spPr>
        <p:txBody>
          <a:bodyPr wrap="none" rtlCol="0">
            <a:spAutoFit/>
          </a:bodyPr>
          <a:lstStyle/>
          <a:p>
            <a:pPr algn="ctr"/>
            <a:r>
              <a:rPr lang="en-US" b="1" dirty="0" smtClean="0">
                <a:solidFill>
                  <a:srgbClr val="2B44FF"/>
                </a:solidFill>
              </a:rPr>
              <a:t>Mr. David Mannis</a:t>
            </a:r>
            <a:endParaRPr lang="en-US" b="1" dirty="0" smtClean="0">
              <a:solidFill>
                <a:srgbClr val="2B44FF"/>
              </a:solidFill>
            </a:endParaRPr>
          </a:p>
          <a:p>
            <a:pPr algn="ctr"/>
            <a:r>
              <a:rPr lang="en-US" b="1" dirty="0" smtClean="0">
                <a:solidFill>
                  <a:srgbClr val="2B44FF"/>
                </a:solidFill>
              </a:rPr>
              <a:t>President</a:t>
            </a:r>
          </a:p>
        </p:txBody>
      </p:sp>
      <p:sp>
        <p:nvSpPr>
          <p:cNvPr id="45" name="TextBox 44"/>
          <p:cNvSpPr txBox="1"/>
          <p:nvPr/>
        </p:nvSpPr>
        <p:spPr>
          <a:xfrm>
            <a:off x="6511321" y="1905000"/>
            <a:ext cx="1994969" cy="646331"/>
          </a:xfrm>
          <a:prstGeom prst="rect">
            <a:avLst/>
          </a:prstGeom>
          <a:noFill/>
        </p:spPr>
        <p:txBody>
          <a:bodyPr wrap="none" rtlCol="0">
            <a:spAutoFit/>
          </a:bodyPr>
          <a:lstStyle/>
          <a:p>
            <a:pPr algn="ctr"/>
            <a:r>
              <a:rPr lang="en-US" b="1" dirty="0" smtClean="0">
                <a:solidFill>
                  <a:srgbClr val="2B44FF"/>
                </a:solidFill>
              </a:rPr>
              <a:t>Mr. </a:t>
            </a:r>
            <a:r>
              <a:rPr lang="en-US" b="1" dirty="0" smtClean="0">
                <a:solidFill>
                  <a:srgbClr val="2B44FF"/>
                </a:solidFill>
              </a:rPr>
              <a:t>Nicola </a:t>
            </a:r>
            <a:r>
              <a:rPr lang="en-US" b="1" dirty="0" err="1" smtClean="0">
                <a:solidFill>
                  <a:srgbClr val="2B44FF"/>
                </a:solidFill>
              </a:rPr>
              <a:t>Tarzia</a:t>
            </a:r>
            <a:endParaRPr lang="en-US" b="1" dirty="0" smtClean="0">
              <a:solidFill>
                <a:srgbClr val="2B44FF"/>
              </a:solidFill>
            </a:endParaRPr>
          </a:p>
          <a:p>
            <a:pPr algn="ctr"/>
            <a:r>
              <a:rPr lang="en-US" b="1" dirty="0" smtClean="0">
                <a:solidFill>
                  <a:srgbClr val="2B44FF"/>
                </a:solidFill>
              </a:rPr>
              <a:t>Assistant Secretary</a:t>
            </a:r>
          </a:p>
        </p:txBody>
      </p:sp>
      <p:sp>
        <p:nvSpPr>
          <p:cNvPr id="51" name="TextBox 50"/>
          <p:cNvSpPr txBox="1"/>
          <p:nvPr/>
        </p:nvSpPr>
        <p:spPr>
          <a:xfrm>
            <a:off x="2801991" y="1905000"/>
            <a:ext cx="1728487" cy="646331"/>
          </a:xfrm>
          <a:prstGeom prst="rect">
            <a:avLst/>
          </a:prstGeom>
          <a:noFill/>
        </p:spPr>
        <p:txBody>
          <a:bodyPr wrap="none" rtlCol="0">
            <a:spAutoFit/>
          </a:bodyPr>
          <a:lstStyle/>
          <a:p>
            <a:pPr algn="ctr"/>
            <a:r>
              <a:rPr lang="en-US" b="1" dirty="0" smtClean="0">
                <a:solidFill>
                  <a:srgbClr val="2B44FF"/>
                </a:solidFill>
              </a:rPr>
              <a:t>Mrs. </a:t>
            </a:r>
            <a:r>
              <a:rPr lang="en-US" b="1" dirty="0" smtClean="0">
                <a:solidFill>
                  <a:srgbClr val="2B44FF"/>
                </a:solidFill>
              </a:rPr>
              <a:t>Betsy Allyn</a:t>
            </a:r>
            <a:endParaRPr lang="en-US" b="1" dirty="0" smtClean="0">
              <a:solidFill>
                <a:srgbClr val="2B44FF"/>
              </a:solidFill>
            </a:endParaRPr>
          </a:p>
          <a:p>
            <a:pPr algn="ctr"/>
            <a:r>
              <a:rPr lang="en-US" b="1" dirty="0" smtClean="0">
                <a:solidFill>
                  <a:srgbClr val="2B44FF"/>
                </a:solidFill>
              </a:rPr>
              <a:t>Vice President</a:t>
            </a:r>
          </a:p>
        </p:txBody>
      </p:sp>
      <p:sp>
        <p:nvSpPr>
          <p:cNvPr id="54" name="TextBox 53"/>
          <p:cNvSpPr txBox="1"/>
          <p:nvPr/>
        </p:nvSpPr>
        <p:spPr>
          <a:xfrm>
            <a:off x="4576139" y="1905000"/>
            <a:ext cx="1981441" cy="646331"/>
          </a:xfrm>
          <a:prstGeom prst="rect">
            <a:avLst/>
          </a:prstGeom>
          <a:noFill/>
        </p:spPr>
        <p:txBody>
          <a:bodyPr wrap="none" rtlCol="0">
            <a:spAutoFit/>
          </a:bodyPr>
          <a:lstStyle/>
          <a:p>
            <a:pPr algn="ctr"/>
            <a:r>
              <a:rPr lang="en-US" b="1" dirty="0" smtClean="0">
                <a:solidFill>
                  <a:srgbClr val="2B44FF"/>
                </a:solidFill>
              </a:rPr>
              <a:t>Mr. Mike Altamura</a:t>
            </a:r>
            <a:endParaRPr lang="en-US" b="1" dirty="0" smtClean="0">
              <a:solidFill>
                <a:srgbClr val="2B44FF"/>
              </a:solidFill>
            </a:endParaRPr>
          </a:p>
          <a:p>
            <a:pPr algn="ctr"/>
            <a:r>
              <a:rPr lang="en-US" b="1" dirty="0" smtClean="0">
                <a:solidFill>
                  <a:srgbClr val="2B44FF"/>
                </a:solidFill>
              </a:rPr>
              <a:t>Secretary</a:t>
            </a:r>
          </a:p>
        </p:txBody>
      </p:sp>
      <p:sp>
        <p:nvSpPr>
          <p:cNvPr id="58" name="TextBox 57"/>
          <p:cNvSpPr txBox="1"/>
          <p:nvPr/>
        </p:nvSpPr>
        <p:spPr>
          <a:xfrm>
            <a:off x="60724" y="3033781"/>
            <a:ext cx="2072876" cy="830997"/>
          </a:xfrm>
          <a:prstGeom prst="rect">
            <a:avLst/>
          </a:prstGeom>
          <a:noFill/>
        </p:spPr>
        <p:txBody>
          <a:bodyPr wrap="none" rtlCol="0">
            <a:spAutoFit/>
          </a:bodyPr>
          <a:lstStyle/>
          <a:p>
            <a:pPr algn="ctr"/>
            <a:r>
              <a:rPr lang="en-US" sz="1600" b="1" dirty="0" smtClean="0">
                <a:solidFill>
                  <a:srgbClr val="2B44FF"/>
                </a:solidFill>
              </a:rPr>
              <a:t>Mrs. </a:t>
            </a:r>
            <a:r>
              <a:rPr lang="en-US" sz="1600" b="1" dirty="0" err="1" smtClean="0">
                <a:solidFill>
                  <a:srgbClr val="2B44FF"/>
                </a:solidFill>
              </a:rPr>
              <a:t>Jennienne</a:t>
            </a:r>
            <a:r>
              <a:rPr lang="en-US" sz="1600" b="1" dirty="0" smtClean="0">
                <a:solidFill>
                  <a:srgbClr val="2B44FF"/>
                </a:solidFill>
              </a:rPr>
              <a:t> Burke </a:t>
            </a:r>
            <a:endParaRPr lang="en-US" sz="1600" b="1" dirty="0" smtClean="0">
              <a:solidFill>
                <a:srgbClr val="2B44FF"/>
              </a:solidFill>
            </a:endParaRPr>
          </a:p>
          <a:p>
            <a:pPr algn="ctr"/>
            <a:r>
              <a:rPr lang="en-US" sz="1600" b="1" dirty="0" smtClean="0">
                <a:solidFill>
                  <a:srgbClr val="2B44FF"/>
                </a:solidFill>
              </a:rPr>
              <a:t>Board Member</a:t>
            </a:r>
          </a:p>
          <a:p>
            <a:pPr algn="ctr"/>
            <a:endParaRPr lang="en-US" sz="1600" b="1" dirty="0" smtClean="0">
              <a:solidFill>
                <a:srgbClr val="2B44FF"/>
              </a:solidFill>
            </a:endParaRPr>
          </a:p>
        </p:txBody>
      </p:sp>
      <p:sp>
        <p:nvSpPr>
          <p:cNvPr id="61" name="TextBox 60"/>
          <p:cNvSpPr txBox="1"/>
          <p:nvPr/>
        </p:nvSpPr>
        <p:spPr>
          <a:xfrm>
            <a:off x="7117532" y="3033781"/>
            <a:ext cx="1833002" cy="830997"/>
          </a:xfrm>
          <a:prstGeom prst="rect">
            <a:avLst/>
          </a:prstGeom>
          <a:noFill/>
        </p:spPr>
        <p:txBody>
          <a:bodyPr wrap="none" rtlCol="0">
            <a:spAutoFit/>
          </a:bodyPr>
          <a:lstStyle/>
          <a:p>
            <a:pPr algn="ctr"/>
            <a:r>
              <a:rPr lang="en-US" sz="1600" b="1" dirty="0">
                <a:solidFill>
                  <a:srgbClr val="2B44FF"/>
                </a:solidFill>
              </a:rPr>
              <a:t>Mr. Antoine Savage</a:t>
            </a:r>
          </a:p>
          <a:p>
            <a:pPr algn="ctr"/>
            <a:r>
              <a:rPr lang="en-US" sz="1600" b="1" dirty="0" smtClean="0">
                <a:solidFill>
                  <a:srgbClr val="2B44FF"/>
                </a:solidFill>
              </a:rPr>
              <a:t>Board </a:t>
            </a:r>
            <a:r>
              <a:rPr lang="en-US" sz="1600" b="1" dirty="0" smtClean="0">
                <a:solidFill>
                  <a:srgbClr val="2B44FF"/>
                </a:solidFill>
              </a:rPr>
              <a:t>Member</a:t>
            </a:r>
          </a:p>
          <a:p>
            <a:pPr algn="ctr"/>
            <a:endParaRPr lang="en-US" sz="1600" dirty="0" smtClean="0">
              <a:solidFill>
                <a:srgbClr val="00B050"/>
              </a:solidFill>
            </a:endParaRPr>
          </a:p>
        </p:txBody>
      </p:sp>
      <p:sp>
        <p:nvSpPr>
          <p:cNvPr id="64" name="TextBox 63"/>
          <p:cNvSpPr txBox="1"/>
          <p:nvPr/>
        </p:nvSpPr>
        <p:spPr>
          <a:xfrm>
            <a:off x="2019612" y="3033781"/>
            <a:ext cx="1714188" cy="830997"/>
          </a:xfrm>
          <a:prstGeom prst="rect">
            <a:avLst/>
          </a:prstGeom>
          <a:noFill/>
        </p:spPr>
        <p:txBody>
          <a:bodyPr wrap="none" rtlCol="0">
            <a:spAutoFit/>
          </a:bodyPr>
          <a:lstStyle/>
          <a:p>
            <a:pPr algn="ctr"/>
            <a:r>
              <a:rPr lang="en-US" sz="1600" b="1" dirty="0">
                <a:solidFill>
                  <a:srgbClr val="2B44FF"/>
                </a:solidFill>
              </a:rPr>
              <a:t>Mr. Frank </a:t>
            </a:r>
            <a:r>
              <a:rPr lang="en-US" sz="1600" b="1" dirty="0" err="1">
                <a:solidFill>
                  <a:srgbClr val="2B44FF"/>
                </a:solidFill>
              </a:rPr>
              <a:t>Cerasoli</a:t>
            </a:r>
            <a:endParaRPr lang="en-US" sz="1600" b="1" dirty="0">
              <a:solidFill>
                <a:srgbClr val="2B44FF"/>
              </a:solidFill>
            </a:endParaRPr>
          </a:p>
          <a:p>
            <a:pPr algn="ctr"/>
            <a:r>
              <a:rPr lang="en-US" sz="1600" b="1" dirty="0" smtClean="0">
                <a:solidFill>
                  <a:srgbClr val="2B44FF"/>
                </a:solidFill>
              </a:rPr>
              <a:t>Board </a:t>
            </a:r>
            <a:r>
              <a:rPr lang="en-US" sz="1600" b="1" dirty="0" smtClean="0">
                <a:solidFill>
                  <a:srgbClr val="2B44FF"/>
                </a:solidFill>
              </a:rPr>
              <a:t>Member </a:t>
            </a:r>
          </a:p>
          <a:p>
            <a:pPr algn="ctr"/>
            <a:endParaRPr lang="en-US" sz="1600" b="1" dirty="0" smtClean="0">
              <a:solidFill>
                <a:srgbClr val="2B44FF"/>
              </a:solidFill>
            </a:endParaRPr>
          </a:p>
        </p:txBody>
      </p:sp>
      <p:sp>
        <p:nvSpPr>
          <p:cNvPr id="67" name="TextBox 66"/>
          <p:cNvSpPr txBox="1"/>
          <p:nvPr/>
        </p:nvSpPr>
        <p:spPr>
          <a:xfrm>
            <a:off x="3657601" y="3033781"/>
            <a:ext cx="1625573" cy="830997"/>
          </a:xfrm>
          <a:prstGeom prst="rect">
            <a:avLst/>
          </a:prstGeom>
          <a:noFill/>
        </p:spPr>
        <p:txBody>
          <a:bodyPr wrap="none" rtlCol="0">
            <a:spAutoFit/>
          </a:bodyPr>
          <a:lstStyle/>
          <a:p>
            <a:pPr algn="ctr"/>
            <a:r>
              <a:rPr lang="en-US" sz="1600" b="1" dirty="0">
                <a:solidFill>
                  <a:srgbClr val="2B44FF"/>
                </a:solidFill>
              </a:rPr>
              <a:t>Mr. Andy George</a:t>
            </a:r>
          </a:p>
          <a:p>
            <a:pPr algn="ctr"/>
            <a:r>
              <a:rPr lang="en-US" sz="1600" b="1" dirty="0" smtClean="0">
                <a:solidFill>
                  <a:srgbClr val="2B44FF"/>
                </a:solidFill>
              </a:rPr>
              <a:t>Board </a:t>
            </a:r>
            <a:r>
              <a:rPr lang="en-US" sz="1600" b="1" dirty="0" smtClean="0">
                <a:solidFill>
                  <a:srgbClr val="2B44FF"/>
                </a:solidFill>
              </a:rPr>
              <a:t>Member</a:t>
            </a:r>
          </a:p>
          <a:p>
            <a:pPr algn="ctr"/>
            <a:endParaRPr lang="en-US" sz="1600" b="1" dirty="0" smtClean="0">
              <a:solidFill>
                <a:srgbClr val="2B44FF"/>
              </a:solidFill>
            </a:endParaRPr>
          </a:p>
        </p:txBody>
      </p:sp>
      <p:sp>
        <p:nvSpPr>
          <p:cNvPr id="70" name="TextBox 69"/>
          <p:cNvSpPr txBox="1"/>
          <p:nvPr/>
        </p:nvSpPr>
        <p:spPr>
          <a:xfrm>
            <a:off x="5268706" y="3033781"/>
            <a:ext cx="1915140" cy="830997"/>
          </a:xfrm>
          <a:prstGeom prst="rect">
            <a:avLst/>
          </a:prstGeom>
          <a:noFill/>
        </p:spPr>
        <p:txBody>
          <a:bodyPr wrap="none" rtlCol="0">
            <a:spAutoFit/>
          </a:bodyPr>
          <a:lstStyle/>
          <a:p>
            <a:pPr algn="ctr"/>
            <a:r>
              <a:rPr lang="en-US" sz="1600" b="1" dirty="0">
                <a:solidFill>
                  <a:srgbClr val="2B44FF"/>
                </a:solidFill>
              </a:rPr>
              <a:t>Mrs. Jackie </a:t>
            </a:r>
            <a:r>
              <a:rPr lang="en-US" sz="1600" b="1" dirty="0" err="1">
                <a:solidFill>
                  <a:srgbClr val="2B44FF"/>
                </a:solidFill>
              </a:rPr>
              <a:t>Heftman</a:t>
            </a:r>
            <a:endParaRPr lang="en-US" sz="1600" b="1" dirty="0">
              <a:solidFill>
                <a:srgbClr val="2B44FF"/>
              </a:solidFill>
            </a:endParaRPr>
          </a:p>
          <a:p>
            <a:pPr algn="ctr"/>
            <a:r>
              <a:rPr lang="en-US" sz="1600" b="1" dirty="0" smtClean="0">
                <a:solidFill>
                  <a:srgbClr val="2B44FF"/>
                </a:solidFill>
              </a:rPr>
              <a:t>Board </a:t>
            </a:r>
            <a:r>
              <a:rPr lang="en-US" sz="1600" b="1" dirty="0" smtClean="0">
                <a:solidFill>
                  <a:srgbClr val="2B44FF"/>
                </a:solidFill>
              </a:rPr>
              <a:t>Member</a:t>
            </a:r>
          </a:p>
          <a:p>
            <a:pPr algn="ctr"/>
            <a:endParaRPr lang="en-US" sz="1600" dirty="0" smtClean="0">
              <a:solidFill>
                <a:srgbClr val="00B050"/>
              </a:solidFill>
            </a:endParaRPr>
          </a:p>
        </p:txBody>
      </p:sp>
      <p:sp>
        <p:nvSpPr>
          <p:cNvPr id="34" name="TextBox 33"/>
          <p:cNvSpPr txBox="1"/>
          <p:nvPr/>
        </p:nvSpPr>
        <p:spPr>
          <a:xfrm>
            <a:off x="3206136" y="3910081"/>
            <a:ext cx="2532296" cy="830997"/>
          </a:xfrm>
          <a:prstGeom prst="rect">
            <a:avLst/>
          </a:prstGeom>
          <a:noFill/>
        </p:spPr>
        <p:txBody>
          <a:bodyPr wrap="none" rtlCol="0">
            <a:spAutoFit/>
          </a:bodyPr>
          <a:lstStyle/>
          <a:p>
            <a:pPr algn="ctr"/>
            <a:r>
              <a:rPr lang="en-US" sz="1600" b="1" dirty="0" smtClean="0">
                <a:solidFill>
                  <a:srgbClr val="2B44FF"/>
                </a:solidFill>
              </a:rPr>
              <a:t>Mayor David Martin</a:t>
            </a:r>
          </a:p>
          <a:p>
            <a:pPr algn="ctr"/>
            <a:r>
              <a:rPr lang="en-US" sz="1600" b="1" dirty="0" smtClean="0">
                <a:solidFill>
                  <a:srgbClr val="2B44FF"/>
                </a:solidFill>
              </a:rPr>
              <a:t>Non–Voting Board Member</a:t>
            </a:r>
          </a:p>
          <a:p>
            <a:pPr algn="ctr"/>
            <a:endParaRPr lang="en-US" sz="1600" b="1" dirty="0" smtClean="0">
              <a:solidFill>
                <a:srgbClr val="2B44FF"/>
              </a:solidFill>
            </a:endParaRPr>
          </a:p>
        </p:txBody>
      </p:sp>
    </p:spTree>
    <p:extLst>
      <p:ext uri="{BB962C8B-B14F-4D97-AF65-F5344CB8AC3E}">
        <p14:creationId xmlns:p14="http://schemas.microsoft.com/office/powerpoint/2010/main" val="3190258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32021"/>
            <a:ext cx="8686800" cy="4525963"/>
          </a:xfrm>
        </p:spPr>
        <p:txBody>
          <a:bodyPr>
            <a:noAutofit/>
          </a:bodyPr>
          <a:lstStyle/>
          <a:p>
            <a:pPr marL="0" indent="0">
              <a:buNone/>
            </a:pPr>
            <a:r>
              <a:rPr lang="en-US" sz="2400" b="1" dirty="0" smtClean="0">
                <a:solidFill>
                  <a:srgbClr val="2B44FF"/>
                </a:solidFill>
              </a:rPr>
              <a:t>The Board of Education is responsible for ensuring a high quality education for the students of the Stamford Public Schools and to oversee the </a:t>
            </a:r>
            <a:r>
              <a:rPr lang="en-US" sz="2400" b="1" dirty="0">
                <a:solidFill>
                  <a:srgbClr val="2B44FF"/>
                </a:solidFill>
              </a:rPr>
              <a:t>maintenance and operation of the </a:t>
            </a:r>
            <a:r>
              <a:rPr lang="en-US" sz="2400" b="1" dirty="0" smtClean="0">
                <a:solidFill>
                  <a:srgbClr val="2B44FF"/>
                </a:solidFill>
              </a:rPr>
              <a:t>public schools.  </a:t>
            </a:r>
          </a:p>
          <a:p>
            <a:pPr marL="0" indent="0">
              <a:buNone/>
            </a:pPr>
            <a:r>
              <a:rPr lang="en-US" sz="2400" dirty="0" smtClean="0">
                <a:solidFill>
                  <a:srgbClr val="2B44FF"/>
                </a:solidFill>
              </a:rPr>
              <a:t>The </a:t>
            </a:r>
            <a:r>
              <a:rPr lang="en-US" sz="2400" dirty="0">
                <a:solidFill>
                  <a:srgbClr val="2B44FF"/>
                </a:solidFill>
              </a:rPr>
              <a:t>Board of Education must </a:t>
            </a:r>
            <a:r>
              <a:rPr lang="en-US" sz="2400" dirty="0" smtClean="0">
                <a:solidFill>
                  <a:srgbClr val="2B44FF"/>
                </a:solidFill>
              </a:rPr>
              <a:t>carry out these and other important duties including:</a:t>
            </a:r>
          </a:p>
          <a:p>
            <a:pPr marL="457200" indent="-457200">
              <a:buFont typeface="+mj-lt"/>
              <a:buAutoNum type="arabicPeriod"/>
            </a:pPr>
            <a:r>
              <a:rPr lang="en-US" sz="2400" dirty="0">
                <a:solidFill>
                  <a:srgbClr val="2B44FF"/>
                </a:solidFill>
              </a:rPr>
              <a:t>Appoint and evaluate the Superintendent of Schools.</a:t>
            </a:r>
          </a:p>
          <a:p>
            <a:pPr marL="457200" indent="-457200">
              <a:buFont typeface="+mj-lt"/>
              <a:buAutoNum type="arabicPeriod"/>
            </a:pPr>
            <a:r>
              <a:rPr lang="en-US" sz="2400" dirty="0" smtClean="0">
                <a:solidFill>
                  <a:srgbClr val="2B44FF"/>
                </a:solidFill>
              </a:rPr>
              <a:t>Establish </a:t>
            </a:r>
            <a:r>
              <a:rPr lang="en-US" sz="2400" dirty="0">
                <a:solidFill>
                  <a:srgbClr val="2B44FF"/>
                </a:solidFill>
              </a:rPr>
              <a:t>and </a:t>
            </a:r>
            <a:r>
              <a:rPr lang="en-US" sz="2400" dirty="0" smtClean="0">
                <a:solidFill>
                  <a:srgbClr val="2B44FF"/>
                </a:solidFill>
              </a:rPr>
              <a:t>Monitor School Policies for effectiveness.</a:t>
            </a:r>
          </a:p>
          <a:p>
            <a:pPr marL="514350" indent="-514350">
              <a:buFont typeface="+mj-lt"/>
              <a:buAutoNum type="arabicPeriod"/>
            </a:pPr>
            <a:r>
              <a:rPr lang="en-US" sz="2400" dirty="0" smtClean="0">
                <a:solidFill>
                  <a:srgbClr val="2B44FF"/>
                </a:solidFill>
              </a:rPr>
              <a:t>Prepare and Adopt , with the aid of the Superintendent, an </a:t>
            </a:r>
            <a:r>
              <a:rPr lang="en-US" sz="2400" dirty="0">
                <a:solidFill>
                  <a:srgbClr val="2B44FF"/>
                </a:solidFill>
              </a:rPr>
              <a:t>annual budget for submission </a:t>
            </a:r>
            <a:r>
              <a:rPr lang="en-US" sz="2400" dirty="0" smtClean="0">
                <a:solidFill>
                  <a:srgbClr val="2B44FF"/>
                </a:solidFill>
              </a:rPr>
              <a:t>to Stamford's Fiscal </a:t>
            </a:r>
            <a:r>
              <a:rPr lang="en-US" sz="2400" dirty="0">
                <a:solidFill>
                  <a:srgbClr val="2B44FF"/>
                </a:solidFill>
              </a:rPr>
              <a:t>boards</a:t>
            </a:r>
            <a:r>
              <a:rPr lang="en-US" sz="2400" dirty="0" smtClean="0">
                <a:solidFill>
                  <a:srgbClr val="2B44FF"/>
                </a:solidFill>
              </a:rPr>
              <a:t>.</a:t>
            </a:r>
            <a:endParaRPr lang="en-US" sz="2400" dirty="0">
              <a:solidFill>
                <a:srgbClr val="2B44FF"/>
              </a:solidFill>
            </a:endParaRPr>
          </a:p>
          <a:p>
            <a:pPr marL="514350" indent="-514350">
              <a:buFont typeface="+mj-lt"/>
              <a:buAutoNum type="arabicPeriod"/>
            </a:pPr>
            <a:r>
              <a:rPr lang="en-US" sz="2400" dirty="0" smtClean="0">
                <a:solidFill>
                  <a:srgbClr val="2B44FF"/>
                </a:solidFill>
              </a:rPr>
              <a:t>Interpret the needs/desires of the people and inform the people of the goals, values, conditions and needs of the Stamford Public Schools.</a:t>
            </a:r>
          </a:p>
        </p:txBody>
      </p:sp>
      <p:sp>
        <p:nvSpPr>
          <p:cNvPr id="6" name="Title 8"/>
          <p:cNvSpPr>
            <a:spLocks noGrp="1"/>
          </p:cNvSpPr>
          <p:nvPr>
            <p:ph type="title"/>
          </p:nvPr>
        </p:nvSpPr>
        <p:spPr>
          <a:xfrm>
            <a:off x="914400" y="76200"/>
            <a:ext cx="8229600" cy="1143000"/>
          </a:xfrm>
        </p:spPr>
        <p:txBody>
          <a:bodyPr>
            <a:noAutofit/>
          </a:bodyPr>
          <a:lstStyle/>
          <a:p>
            <a:pPr algn="r"/>
            <a:r>
              <a:rPr lang="en-US" sz="2800" b="1" dirty="0" smtClean="0">
                <a:solidFill>
                  <a:srgbClr val="2B44FF"/>
                </a:solidFill>
              </a:rPr>
              <a:t>What is the Stamford </a:t>
            </a:r>
            <a:r>
              <a:rPr lang="en-US" sz="2800" b="1" dirty="0" smtClean="0">
                <a:solidFill>
                  <a:srgbClr val="2B44FF"/>
                </a:solidFill>
              </a:rPr>
              <a:t>Board of </a:t>
            </a:r>
            <a:br>
              <a:rPr lang="en-US" sz="2800" b="1" dirty="0" smtClean="0">
                <a:solidFill>
                  <a:srgbClr val="2B44FF"/>
                </a:solidFill>
              </a:rPr>
            </a:br>
            <a:r>
              <a:rPr lang="en-US" sz="2800" b="1" dirty="0" smtClean="0">
                <a:solidFill>
                  <a:srgbClr val="2B44FF"/>
                </a:solidFill>
              </a:rPr>
              <a:t>Education </a:t>
            </a:r>
            <a:r>
              <a:rPr lang="en-US" sz="2800" b="1" dirty="0" smtClean="0">
                <a:solidFill>
                  <a:srgbClr val="2B44FF"/>
                </a:solidFill>
              </a:rPr>
              <a:t>Responsible For?</a:t>
            </a:r>
            <a:endParaRPr lang="en-US" sz="2800" b="1" dirty="0">
              <a:solidFill>
                <a:srgbClr val="2B44FF"/>
              </a:solidFill>
            </a:endParaRPr>
          </a:p>
        </p:txBody>
      </p:sp>
      <p:pic>
        <p:nvPicPr>
          <p:cNvPr id="7"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9" y="88232"/>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94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914400" y="76200"/>
            <a:ext cx="8229600" cy="1143000"/>
          </a:xfrm>
        </p:spPr>
        <p:txBody>
          <a:bodyPr>
            <a:noAutofit/>
          </a:bodyPr>
          <a:lstStyle/>
          <a:p>
            <a:pPr algn="r"/>
            <a:r>
              <a:rPr lang="en-US" sz="2800" b="1" dirty="0" smtClean="0">
                <a:solidFill>
                  <a:srgbClr val="2B44FF"/>
                </a:solidFill>
              </a:rPr>
              <a:t>How does the Board </a:t>
            </a:r>
            <a:r>
              <a:rPr lang="en-US" sz="2800" b="1" dirty="0" smtClean="0">
                <a:solidFill>
                  <a:srgbClr val="2B44FF"/>
                </a:solidFill>
              </a:rPr>
              <a:t>of</a:t>
            </a:r>
            <a:br>
              <a:rPr lang="en-US" sz="2800" b="1" dirty="0" smtClean="0">
                <a:solidFill>
                  <a:srgbClr val="2B44FF"/>
                </a:solidFill>
              </a:rPr>
            </a:br>
            <a:r>
              <a:rPr lang="en-US" sz="2800" b="1" dirty="0" smtClean="0">
                <a:solidFill>
                  <a:srgbClr val="2B44FF"/>
                </a:solidFill>
              </a:rPr>
              <a:t> </a:t>
            </a:r>
            <a:r>
              <a:rPr lang="en-US" sz="2800" b="1" dirty="0" smtClean="0">
                <a:solidFill>
                  <a:srgbClr val="2B44FF"/>
                </a:solidFill>
              </a:rPr>
              <a:t>Education do its Work?</a:t>
            </a:r>
            <a:endParaRPr lang="en-US" sz="2800" b="1" dirty="0">
              <a:solidFill>
                <a:srgbClr val="2B44FF"/>
              </a:solidFill>
            </a:endParaRPr>
          </a:p>
        </p:txBody>
      </p:sp>
      <p:pic>
        <p:nvPicPr>
          <p:cNvPr id="7"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9" y="88232"/>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57200" y="1524000"/>
            <a:ext cx="8229600" cy="4648200"/>
          </a:xfrm>
        </p:spPr>
        <p:txBody>
          <a:bodyPr>
            <a:noAutofit/>
          </a:bodyPr>
          <a:lstStyle/>
          <a:p>
            <a:pPr marL="0" indent="0">
              <a:buNone/>
            </a:pPr>
            <a:r>
              <a:rPr lang="en-US" sz="1800" b="1" dirty="0" smtClean="0">
                <a:solidFill>
                  <a:srgbClr val="2B44FF"/>
                </a:solidFill>
              </a:rPr>
              <a:t>The President of the Board of Education has assigned the listed members of the Board to Chair the following committees:</a:t>
            </a:r>
            <a:br>
              <a:rPr lang="en-US" sz="1800" b="1" dirty="0" smtClean="0">
                <a:solidFill>
                  <a:srgbClr val="2B44FF"/>
                </a:solidFill>
              </a:rPr>
            </a:br>
            <a:endParaRPr lang="en-US" sz="800" b="1" dirty="0" smtClean="0">
              <a:solidFill>
                <a:srgbClr val="2B44FF"/>
              </a:solidFill>
            </a:endParaRPr>
          </a:p>
          <a:p>
            <a:r>
              <a:rPr lang="en-US" sz="1800" b="1" dirty="0">
                <a:solidFill>
                  <a:srgbClr val="2B44FF"/>
                </a:solidFill>
              </a:rPr>
              <a:t>Teaching, Learning and Community </a:t>
            </a:r>
            <a:r>
              <a:rPr lang="en-US" sz="1800" b="1" dirty="0" smtClean="0">
                <a:solidFill>
                  <a:srgbClr val="2B44FF"/>
                </a:solidFill>
              </a:rPr>
              <a:t>Committee</a:t>
            </a:r>
          </a:p>
          <a:p>
            <a:pPr lvl="1"/>
            <a:r>
              <a:rPr lang="en-US" sz="1800" dirty="0" smtClean="0">
                <a:solidFill>
                  <a:srgbClr val="2B44FF"/>
                </a:solidFill>
              </a:rPr>
              <a:t>Mrs. Jackie </a:t>
            </a:r>
            <a:r>
              <a:rPr lang="en-US" sz="1800" dirty="0" err="1" smtClean="0">
                <a:solidFill>
                  <a:srgbClr val="2B44FF"/>
                </a:solidFill>
              </a:rPr>
              <a:t>Heftman</a:t>
            </a:r>
            <a:r>
              <a:rPr lang="en-US" sz="1800" dirty="0" smtClean="0">
                <a:solidFill>
                  <a:srgbClr val="2B44FF"/>
                </a:solidFill>
              </a:rPr>
              <a:t> and Mr. Antoine Savage</a:t>
            </a:r>
          </a:p>
          <a:p>
            <a:pPr marL="457200" lvl="1" indent="0">
              <a:buNone/>
            </a:pPr>
            <a:endParaRPr lang="en-US" sz="800" b="1" dirty="0">
              <a:solidFill>
                <a:srgbClr val="2B44FF"/>
              </a:solidFill>
            </a:endParaRPr>
          </a:p>
          <a:p>
            <a:r>
              <a:rPr lang="en-US" sz="1800" b="1" dirty="0" smtClean="0">
                <a:solidFill>
                  <a:srgbClr val="2B44FF"/>
                </a:solidFill>
              </a:rPr>
              <a:t>Fiscal </a:t>
            </a:r>
            <a:r>
              <a:rPr lang="en-US" sz="1800" b="1" dirty="0">
                <a:solidFill>
                  <a:srgbClr val="2B44FF"/>
                </a:solidFill>
              </a:rPr>
              <a:t>and Operation </a:t>
            </a:r>
            <a:r>
              <a:rPr lang="en-US" sz="1800" b="1" dirty="0" smtClean="0">
                <a:solidFill>
                  <a:srgbClr val="2B44FF"/>
                </a:solidFill>
              </a:rPr>
              <a:t>Committee</a:t>
            </a:r>
            <a:r>
              <a:rPr lang="en-US" sz="1800" b="1" dirty="0" smtClean="0">
                <a:solidFill>
                  <a:srgbClr val="2B44FF"/>
                </a:solidFill>
              </a:rPr>
              <a:t> </a:t>
            </a:r>
          </a:p>
          <a:p>
            <a:pPr lvl="1"/>
            <a:r>
              <a:rPr lang="en-US" sz="1800" dirty="0" smtClean="0">
                <a:solidFill>
                  <a:srgbClr val="2B44FF"/>
                </a:solidFill>
              </a:rPr>
              <a:t>Mr. Andy George and Mrs. </a:t>
            </a:r>
            <a:r>
              <a:rPr lang="en-US" sz="1800" dirty="0" err="1" smtClean="0">
                <a:solidFill>
                  <a:srgbClr val="2B44FF"/>
                </a:solidFill>
              </a:rPr>
              <a:t>Jennienne</a:t>
            </a:r>
            <a:r>
              <a:rPr lang="en-US" sz="1800" dirty="0" smtClean="0">
                <a:solidFill>
                  <a:srgbClr val="2B44FF"/>
                </a:solidFill>
              </a:rPr>
              <a:t> </a:t>
            </a:r>
            <a:r>
              <a:rPr lang="en-US" sz="1800" dirty="0">
                <a:solidFill>
                  <a:srgbClr val="2B44FF"/>
                </a:solidFill>
              </a:rPr>
              <a:t>Burke </a:t>
            </a:r>
            <a:endParaRPr lang="en-US" sz="1800" dirty="0">
              <a:solidFill>
                <a:srgbClr val="2B44FF"/>
              </a:solidFill>
            </a:endParaRPr>
          </a:p>
          <a:p>
            <a:pPr marL="0" indent="0">
              <a:buNone/>
            </a:pPr>
            <a:endParaRPr lang="en-US" sz="800" b="1" dirty="0">
              <a:solidFill>
                <a:srgbClr val="2B44FF"/>
              </a:solidFill>
            </a:endParaRPr>
          </a:p>
          <a:p>
            <a:r>
              <a:rPr lang="en-US" sz="1800" b="1" dirty="0">
                <a:solidFill>
                  <a:srgbClr val="2B44FF"/>
                </a:solidFill>
              </a:rPr>
              <a:t>Workshop/Retreat </a:t>
            </a:r>
            <a:r>
              <a:rPr lang="en-US" sz="1800" b="1" dirty="0" smtClean="0">
                <a:solidFill>
                  <a:srgbClr val="2B44FF"/>
                </a:solidFill>
              </a:rPr>
              <a:t>Meeting</a:t>
            </a:r>
          </a:p>
          <a:p>
            <a:pPr lvl="1"/>
            <a:r>
              <a:rPr lang="en-US" sz="1800" dirty="0" smtClean="0">
                <a:solidFill>
                  <a:srgbClr val="2B44FF"/>
                </a:solidFill>
              </a:rPr>
              <a:t>Mr. David Mannis</a:t>
            </a:r>
            <a:r>
              <a:rPr lang="en-US" sz="1800" dirty="0" smtClean="0">
                <a:solidFill>
                  <a:srgbClr val="2B44FF"/>
                </a:solidFill>
              </a:rPr>
              <a:t/>
            </a:r>
            <a:br>
              <a:rPr lang="en-US" sz="1800" dirty="0" smtClean="0">
                <a:solidFill>
                  <a:srgbClr val="2B44FF"/>
                </a:solidFill>
              </a:rPr>
            </a:br>
            <a:endParaRPr lang="en-US" sz="100" dirty="0" smtClean="0">
              <a:solidFill>
                <a:srgbClr val="2B44FF"/>
              </a:solidFill>
            </a:endParaRPr>
          </a:p>
          <a:p>
            <a:pPr marL="0" indent="0">
              <a:buNone/>
            </a:pPr>
            <a:r>
              <a:rPr lang="en-US" sz="1800" b="1" dirty="0" smtClean="0">
                <a:solidFill>
                  <a:srgbClr val="2B44FF"/>
                </a:solidFill>
              </a:rPr>
              <a:t>Committee meetings are generally held on the </a:t>
            </a:r>
            <a:r>
              <a:rPr lang="en-US" sz="1800" b="1" dirty="0" smtClean="0">
                <a:solidFill>
                  <a:srgbClr val="2B44FF"/>
                </a:solidFill>
              </a:rPr>
              <a:t> </a:t>
            </a:r>
            <a:r>
              <a:rPr lang="en-US" sz="1800" b="1" dirty="0" smtClean="0">
                <a:solidFill>
                  <a:srgbClr val="2B44FF"/>
                </a:solidFill>
              </a:rPr>
              <a:t>2</a:t>
            </a:r>
            <a:r>
              <a:rPr lang="en-US" sz="1800" b="1" baseline="30000" dirty="0" smtClean="0">
                <a:solidFill>
                  <a:srgbClr val="2B44FF"/>
                </a:solidFill>
              </a:rPr>
              <a:t>nd</a:t>
            </a:r>
            <a:r>
              <a:rPr lang="en-US" sz="1800" b="1" dirty="0" smtClean="0">
                <a:solidFill>
                  <a:srgbClr val="2B44FF"/>
                </a:solidFill>
              </a:rPr>
              <a:t> and 3</a:t>
            </a:r>
            <a:r>
              <a:rPr lang="en-US" sz="1800" b="1" baseline="30000" dirty="0" smtClean="0">
                <a:solidFill>
                  <a:srgbClr val="2B44FF"/>
                </a:solidFill>
              </a:rPr>
              <a:t>rd</a:t>
            </a:r>
            <a:r>
              <a:rPr lang="en-US" sz="1800" b="1" dirty="0" smtClean="0">
                <a:solidFill>
                  <a:srgbClr val="2B44FF"/>
                </a:solidFill>
              </a:rPr>
              <a:t>  Tuesday of each month </a:t>
            </a:r>
            <a:r>
              <a:rPr lang="en-US" sz="1800" b="1" dirty="0">
                <a:solidFill>
                  <a:srgbClr val="2B44FF"/>
                </a:solidFill>
              </a:rPr>
              <a:t>in the board of education board room (5</a:t>
            </a:r>
            <a:r>
              <a:rPr lang="en-US" sz="1800" b="1" baseline="30000" dirty="0">
                <a:solidFill>
                  <a:srgbClr val="2B44FF"/>
                </a:solidFill>
              </a:rPr>
              <a:t>th</a:t>
            </a:r>
            <a:r>
              <a:rPr lang="en-US" sz="1800" b="1" dirty="0">
                <a:solidFill>
                  <a:srgbClr val="2B44FF"/>
                </a:solidFill>
              </a:rPr>
              <a:t> floor) of the Stamford </a:t>
            </a:r>
            <a:r>
              <a:rPr lang="en-US" sz="1800" b="1" dirty="0" smtClean="0">
                <a:solidFill>
                  <a:srgbClr val="2B44FF"/>
                </a:solidFill>
              </a:rPr>
              <a:t>Government </a:t>
            </a:r>
            <a:r>
              <a:rPr lang="en-US" sz="1800" b="1" dirty="0">
                <a:solidFill>
                  <a:srgbClr val="2B44FF"/>
                </a:solidFill>
              </a:rPr>
              <a:t>C</a:t>
            </a:r>
            <a:r>
              <a:rPr lang="en-US" sz="1800" b="1" dirty="0" smtClean="0">
                <a:solidFill>
                  <a:srgbClr val="2B44FF"/>
                </a:solidFill>
              </a:rPr>
              <a:t>enter.  </a:t>
            </a:r>
            <a:br>
              <a:rPr lang="en-US" sz="1800" b="1" dirty="0" smtClean="0">
                <a:solidFill>
                  <a:srgbClr val="2B44FF"/>
                </a:solidFill>
              </a:rPr>
            </a:br>
            <a:endParaRPr lang="en-US" sz="800" b="1" dirty="0" smtClean="0">
              <a:solidFill>
                <a:srgbClr val="2B44FF"/>
              </a:solidFill>
            </a:endParaRPr>
          </a:p>
          <a:p>
            <a:pPr marL="0" indent="0">
              <a:buNone/>
            </a:pPr>
            <a:r>
              <a:rPr lang="en-US" sz="1800" b="1" dirty="0" smtClean="0">
                <a:solidFill>
                  <a:srgbClr val="2B44FF"/>
                </a:solidFill>
              </a:rPr>
              <a:t>Committee meetings are open to the public, however, time for the public to be heard is only permitted at the Regular Board Meeting which is held at the end of each month.</a:t>
            </a:r>
            <a:endParaRPr lang="en-US" sz="1800" b="1" dirty="0">
              <a:solidFill>
                <a:srgbClr val="2B44FF"/>
              </a:solidFill>
            </a:endParaRPr>
          </a:p>
        </p:txBody>
      </p:sp>
    </p:spTree>
    <p:extLst>
      <p:ext uri="{BB962C8B-B14F-4D97-AF65-F5344CB8AC3E}">
        <p14:creationId xmlns:p14="http://schemas.microsoft.com/office/powerpoint/2010/main" val="2076233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01000" cy="4525963"/>
          </a:xfrm>
        </p:spPr>
        <p:txBody>
          <a:bodyPr/>
          <a:lstStyle/>
          <a:p>
            <a:pPr marL="0" indent="0">
              <a:buNone/>
            </a:pPr>
            <a:r>
              <a:rPr lang="en-US" b="1" dirty="0" smtClean="0">
                <a:solidFill>
                  <a:srgbClr val="2B44FF"/>
                </a:solidFill>
              </a:rPr>
              <a:t>Attend the Monthly Regular Board Meeting</a:t>
            </a:r>
            <a:br>
              <a:rPr lang="en-US" b="1" dirty="0" smtClean="0">
                <a:solidFill>
                  <a:srgbClr val="2B44FF"/>
                </a:solidFill>
              </a:rPr>
            </a:br>
            <a:endParaRPr lang="en-US" b="1" dirty="0" smtClean="0">
              <a:solidFill>
                <a:srgbClr val="2B44FF"/>
              </a:solidFill>
            </a:endParaRPr>
          </a:p>
          <a:p>
            <a:pPr marL="0" indent="0">
              <a:buNone/>
            </a:pPr>
            <a:r>
              <a:rPr lang="en-US" sz="2000" b="1" dirty="0" smtClean="0">
                <a:solidFill>
                  <a:srgbClr val="00B050"/>
                </a:solidFill>
              </a:rPr>
              <a:t> </a:t>
            </a:r>
            <a:r>
              <a:rPr lang="en-US" sz="2000" b="1" dirty="0" smtClean="0">
                <a:solidFill>
                  <a:srgbClr val="2B44FF"/>
                </a:solidFill>
              </a:rPr>
              <a:t>January </a:t>
            </a:r>
            <a:r>
              <a:rPr lang="en-US" sz="2000" b="1" dirty="0" smtClean="0">
                <a:solidFill>
                  <a:srgbClr val="2B44FF"/>
                </a:solidFill>
              </a:rPr>
              <a:t>23, 2018 	February 27, 2018 	March 27, 2018</a:t>
            </a:r>
            <a:endParaRPr lang="en-US" sz="2000" b="1" dirty="0" smtClean="0">
              <a:solidFill>
                <a:srgbClr val="2B44FF"/>
              </a:solidFill>
            </a:endParaRPr>
          </a:p>
          <a:p>
            <a:pPr marL="0" indent="0">
              <a:buNone/>
            </a:pPr>
            <a:r>
              <a:rPr lang="en-US" sz="2000" b="1" dirty="0" smtClean="0">
                <a:solidFill>
                  <a:srgbClr val="2B44FF"/>
                </a:solidFill>
              </a:rPr>
              <a:t> April </a:t>
            </a:r>
            <a:r>
              <a:rPr lang="en-US" sz="2000" b="1" dirty="0" smtClean="0">
                <a:solidFill>
                  <a:srgbClr val="2B44FF"/>
                </a:solidFill>
              </a:rPr>
              <a:t>24, 2018</a:t>
            </a:r>
            <a:r>
              <a:rPr lang="en-US" sz="2000" b="1" dirty="0">
                <a:solidFill>
                  <a:srgbClr val="2B44FF"/>
                </a:solidFill>
              </a:rPr>
              <a:t>                     </a:t>
            </a:r>
            <a:r>
              <a:rPr lang="en-US" sz="2000" b="1" dirty="0" smtClean="0">
                <a:solidFill>
                  <a:srgbClr val="2B44FF"/>
                </a:solidFill>
              </a:rPr>
              <a:t>May </a:t>
            </a:r>
            <a:r>
              <a:rPr lang="en-US" sz="2000" b="1" dirty="0" smtClean="0">
                <a:solidFill>
                  <a:srgbClr val="2B44FF"/>
                </a:solidFill>
              </a:rPr>
              <a:t>22, 2018	</a:t>
            </a:r>
            <a:r>
              <a:rPr lang="en-US" sz="2000" b="1" dirty="0">
                <a:solidFill>
                  <a:srgbClr val="2B44FF"/>
                </a:solidFill>
              </a:rPr>
              <a:t>                </a:t>
            </a:r>
            <a:r>
              <a:rPr lang="en-US" sz="2000" b="1" dirty="0" smtClean="0">
                <a:solidFill>
                  <a:srgbClr val="2B44FF"/>
                </a:solidFill>
              </a:rPr>
              <a:t>June 26, 2018</a:t>
            </a:r>
            <a:endParaRPr lang="en-US" sz="2000" b="1" dirty="0" smtClean="0">
              <a:solidFill>
                <a:srgbClr val="2B44FF"/>
              </a:solidFill>
            </a:endParaRPr>
          </a:p>
          <a:p>
            <a:pPr marL="0" indent="0">
              <a:buNone/>
            </a:pPr>
            <a:r>
              <a:rPr lang="en-US" sz="2000" b="1" dirty="0" smtClean="0">
                <a:solidFill>
                  <a:srgbClr val="2B44FF"/>
                </a:solidFill>
              </a:rPr>
              <a:t> July </a:t>
            </a:r>
            <a:r>
              <a:rPr lang="en-US" sz="2000" b="1" dirty="0" smtClean="0">
                <a:solidFill>
                  <a:srgbClr val="2B44FF"/>
                </a:solidFill>
              </a:rPr>
              <a:t>24, 2018 </a:t>
            </a:r>
            <a:r>
              <a:rPr lang="en-US" sz="2000" b="1" dirty="0">
                <a:solidFill>
                  <a:srgbClr val="2B44FF"/>
                </a:solidFill>
              </a:rPr>
              <a:t>                      </a:t>
            </a:r>
            <a:r>
              <a:rPr lang="en-US" sz="2000" b="1" dirty="0" smtClean="0">
                <a:solidFill>
                  <a:srgbClr val="2B44FF"/>
                </a:solidFill>
              </a:rPr>
              <a:t>August 28, 2018  </a:t>
            </a:r>
            <a:r>
              <a:rPr lang="en-US" sz="2000" b="1" dirty="0">
                <a:solidFill>
                  <a:srgbClr val="2B44FF"/>
                </a:solidFill>
              </a:rPr>
              <a:t>              </a:t>
            </a:r>
            <a:r>
              <a:rPr lang="en-US" sz="2000" b="1" dirty="0" smtClean="0">
                <a:solidFill>
                  <a:srgbClr val="2B44FF"/>
                </a:solidFill>
              </a:rPr>
              <a:t>	September 25, 2018</a:t>
            </a:r>
            <a:endParaRPr lang="en-US" sz="2000" b="1" dirty="0" smtClean="0">
              <a:solidFill>
                <a:srgbClr val="2B44FF"/>
              </a:solidFill>
            </a:endParaRPr>
          </a:p>
          <a:p>
            <a:pPr marL="0" indent="0">
              <a:buNone/>
            </a:pPr>
            <a:r>
              <a:rPr lang="da-DK" sz="2000" b="1" dirty="0" smtClean="0">
                <a:solidFill>
                  <a:srgbClr val="2B44FF"/>
                </a:solidFill>
              </a:rPr>
              <a:t> October </a:t>
            </a:r>
            <a:r>
              <a:rPr lang="da-DK" sz="2000" b="1" dirty="0" smtClean="0">
                <a:solidFill>
                  <a:srgbClr val="2B44FF"/>
                </a:solidFill>
              </a:rPr>
              <a:t>23, 2018 </a:t>
            </a:r>
            <a:r>
              <a:rPr lang="da-DK" sz="2000" b="1" dirty="0">
                <a:solidFill>
                  <a:srgbClr val="2B44FF"/>
                </a:solidFill>
              </a:rPr>
              <a:t>              </a:t>
            </a:r>
            <a:r>
              <a:rPr lang="da-DK" sz="2000" b="1" dirty="0" smtClean="0">
                <a:solidFill>
                  <a:srgbClr val="2B44FF"/>
                </a:solidFill>
              </a:rPr>
              <a:t>November 27, 2018 </a:t>
            </a:r>
            <a:r>
              <a:rPr lang="da-DK" sz="2000" b="1" dirty="0">
                <a:solidFill>
                  <a:srgbClr val="2B44FF"/>
                </a:solidFill>
              </a:rPr>
              <a:t>           </a:t>
            </a:r>
            <a:r>
              <a:rPr lang="da-DK" sz="2000" b="1" dirty="0" smtClean="0">
                <a:solidFill>
                  <a:srgbClr val="2B44FF"/>
                </a:solidFill>
              </a:rPr>
              <a:t>December </a:t>
            </a:r>
            <a:r>
              <a:rPr lang="da-DK" sz="2000" b="1" dirty="0" smtClean="0">
                <a:solidFill>
                  <a:srgbClr val="2B44FF"/>
                </a:solidFill>
              </a:rPr>
              <a:t>4, 2018</a:t>
            </a:r>
            <a:r>
              <a:rPr lang="da-DK" sz="2000" b="1" dirty="0">
                <a:solidFill>
                  <a:srgbClr val="2B44FF"/>
                </a:solidFill>
              </a:rPr>
              <a:t> </a:t>
            </a:r>
            <a:endParaRPr lang="en-US" sz="2000" dirty="0" smtClean="0">
              <a:solidFill>
                <a:srgbClr val="2B44FF"/>
              </a:solidFill>
            </a:endParaRPr>
          </a:p>
          <a:p>
            <a:pPr marL="0" indent="0">
              <a:buNone/>
            </a:pPr>
            <a:endParaRPr lang="en-US" sz="2000" b="1" dirty="0" smtClean="0">
              <a:solidFill>
                <a:srgbClr val="00B050"/>
              </a:solidFill>
            </a:endParaRPr>
          </a:p>
        </p:txBody>
      </p:sp>
      <p:sp>
        <p:nvSpPr>
          <p:cNvPr id="6" name="Title 8"/>
          <p:cNvSpPr>
            <a:spLocks noGrp="1"/>
          </p:cNvSpPr>
          <p:nvPr>
            <p:ph type="title"/>
          </p:nvPr>
        </p:nvSpPr>
        <p:spPr>
          <a:xfrm>
            <a:off x="1371600" y="76200"/>
            <a:ext cx="7772400" cy="1143000"/>
          </a:xfrm>
        </p:spPr>
        <p:txBody>
          <a:bodyPr>
            <a:normAutofit/>
          </a:body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7"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5800" y="4876799"/>
            <a:ext cx="7696200" cy="830997"/>
          </a:xfrm>
          <a:prstGeom prst="rect">
            <a:avLst/>
          </a:prstGeom>
        </p:spPr>
        <p:txBody>
          <a:bodyPr wrap="square">
            <a:spAutoFit/>
          </a:bodyPr>
          <a:lstStyle/>
          <a:p>
            <a:pPr algn="ctr"/>
            <a:r>
              <a:rPr lang="en-US" sz="2400" b="1" dirty="0">
                <a:solidFill>
                  <a:srgbClr val="2B44FF"/>
                </a:solidFill>
              </a:rPr>
              <a:t>Time for the Public to Be Heard will be included on the agenda for the regular board meeting of each month.</a:t>
            </a:r>
          </a:p>
        </p:txBody>
      </p:sp>
    </p:spTree>
    <p:extLst>
      <p:ext uri="{BB962C8B-B14F-4D97-AF65-F5344CB8AC3E}">
        <p14:creationId xmlns:p14="http://schemas.microsoft.com/office/powerpoint/2010/main" val="357216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smtClean="0">
                <a:solidFill>
                  <a:srgbClr val="2B44FF"/>
                </a:solidFill>
              </a:rPr>
              <a:t>Attend the Monthly Regular Board Meeting</a:t>
            </a:r>
          </a:p>
          <a:p>
            <a:r>
              <a:rPr lang="en-US" sz="2800" dirty="0" smtClean="0">
                <a:solidFill>
                  <a:srgbClr val="2B44FF"/>
                </a:solidFill>
              </a:rPr>
              <a:t>All regular board meetings start at 7:00 pm and will be held in the Board of Education board room (5</a:t>
            </a:r>
            <a:r>
              <a:rPr lang="en-US" sz="2800" baseline="30000" dirty="0" smtClean="0">
                <a:solidFill>
                  <a:srgbClr val="2B44FF"/>
                </a:solidFill>
              </a:rPr>
              <a:t>th</a:t>
            </a:r>
            <a:r>
              <a:rPr lang="en-US" sz="2800" dirty="0" smtClean="0">
                <a:solidFill>
                  <a:srgbClr val="2B44FF"/>
                </a:solidFill>
              </a:rPr>
              <a:t> floor) of the Stamford Government Center.</a:t>
            </a:r>
          </a:p>
          <a:p>
            <a:r>
              <a:rPr lang="en-US" sz="2800" dirty="0">
                <a:solidFill>
                  <a:srgbClr val="2B44FF"/>
                </a:solidFill>
              </a:rPr>
              <a:t>Time for the Public to Be </a:t>
            </a:r>
            <a:r>
              <a:rPr lang="en-US" sz="2800" dirty="0" smtClean="0">
                <a:solidFill>
                  <a:srgbClr val="2B44FF"/>
                </a:solidFill>
              </a:rPr>
              <a:t>Heard will be </a:t>
            </a:r>
            <a:r>
              <a:rPr lang="en-US" sz="2800" dirty="0">
                <a:solidFill>
                  <a:srgbClr val="2B44FF"/>
                </a:solidFill>
              </a:rPr>
              <a:t>included on the agenda for the regular board meeting of each month</a:t>
            </a:r>
            <a:r>
              <a:rPr lang="en-US" sz="2800" dirty="0" smtClean="0">
                <a:solidFill>
                  <a:srgbClr val="2B44FF"/>
                </a:solidFill>
              </a:rPr>
              <a:t>.</a:t>
            </a:r>
          </a:p>
          <a:p>
            <a:r>
              <a:rPr lang="en-US" sz="2800" dirty="0" smtClean="0">
                <a:solidFill>
                  <a:srgbClr val="2B44FF"/>
                </a:solidFill>
              </a:rPr>
              <a:t>Community Members wishing to address the Board must </a:t>
            </a:r>
            <a:r>
              <a:rPr lang="en-US" sz="2800" dirty="0">
                <a:solidFill>
                  <a:srgbClr val="2B44FF"/>
                </a:solidFill>
              </a:rPr>
              <a:t>sign the </a:t>
            </a:r>
            <a:r>
              <a:rPr lang="en-US" sz="2800" dirty="0" smtClean="0">
                <a:solidFill>
                  <a:srgbClr val="2B44FF"/>
                </a:solidFill>
              </a:rPr>
              <a:t>speaker’s roster </a:t>
            </a:r>
            <a:r>
              <a:rPr lang="en-US" sz="2800" dirty="0">
                <a:solidFill>
                  <a:srgbClr val="2B44FF"/>
                </a:solidFill>
              </a:rPr>
              <a:t>prior to the start of the public comments </a:t>
            </a:r>
            <a:r>
              <a:rPr lang="en-US" sz="2800" dirty="0" smtClean="0">
                <a:solidFill>
                  <a:srgbClr val="2B44FF"/>
                </a:solidFill>
              </a:rPr>
              <a:t>portion of </a:t>
            </a:r>
            <a:r>
              <a:rPr lang="en-US" sz="2800" dirty="0">
                <a:solidFill>
                  <a:srgbClr val="2B44FF"/>
                </a:solidFill>
              </a:rPr>
              <a:t>the </a:t>
            </a:r>
            <a:r>
              <a:rPr lang="en-US" sz="2800" dirty="0" smtClean="0">
                <a:solidFill>
                  <a:srgbClr val="2B44FF"/>
                </a:solidFill>
              </a:rPr>
              <a:t>agenda.</a:t>
            </a:r>
          </a:p>
          <a:p>
            <a:r>
              <a:rPr lang="en-US" sz="2800" dirty="0" smtClean="0">
                <a:solidFill>
                  <a:srgbClr val="2B44FF"/>
                </a:solidFill>
              </a:rPr>
              <a:t>Community Members are allowed three </a:t>
            </a:r>
            <a:r>
              <a:rPr lang="en-US" sz="2800" dirty="0">
                <a:solidFill>
                  <a:srgbClr val="2B44FF"/>
                </a:solidFill>
              </a:rPr>
              <a:t>minutes to address the Board</a:t>
            </a:r>
            <a:r>
              <a:rPr lang="en-US" sz="2800" dirty="0" smtClean="0">
                <a:solidFill>
                  <a:srgbClr val="2B44FF"/>
                </a:solidFill>
              </a:rPr>
              <a:t>.</a:t>
            </a:r>
          </a:p>
          <a:p>
            <a:r>
              <a:rPr lang="en-US" sz="2800" dirty="0" smtClean="0">
                <a:solidFill>
                  <a:srgbClr val="2B44FF"/>
                </a:solidFill>
              </a:rPr>
              <a:t>The Board does not respond to questions or comments during the regular board meeting.  All inquiries, that the </a:t>
            </a:r>
            <a:r>
              <a:rPr lang="en-US" sz="2800" dirty="0">
                <a:solidFill>
                  <a:srgbClr val="2B44FF"/>
                </a:solidFill>
              </a:rPr>
              <a:t>Board deems </a:t>
            </a:r>
            <a:r>
              <a:rPr lang="en-US" sz="2800" dirty="0" smtClean="0">
                <a:solidFill>
                  <a:srgbClr val="2B44FF"/>
                </a:solidFill>
              </a:rPr>
              <a:t>appropriate, will </a:t>
            </a:r>
            <a:r>
              <a:rPr lang="en-US" sz="2800" dirty="0">
                <a:solidFill>
                  <a:srgbClr val="2B44FF"/>
                </a:solidFill>
              </a:rPr>
              <a:t>be answered </a:t>
            </a:r>
            <a:r>
              <a:rPr lang="en-US" sz="2800" dirty="0" smtClean="0">
                <a:solidFill>
                  <a:srgbClr val="2B44FF"/>
                </a:solidFill>
              </a:rPr>
              <a:t>at a later date by </a:t>
            </a:r>
            <a:r>
              <a:rPr lang="en-US" sz="2800" dirty="0">
                <a:solidFill>
                  <a:srgbClr val="2B44FF"/>
                </a:solidFill>
              </a:rPr>
              <a:t>the Superintendent or </a:t>
            </a:r>
            <a:r>
              <a:rPr lang="en-US" sz="2800" dirty="0" smtClean="0">
                <a:solidFill>
                  <a:srgbClr val="2B44FF"/>
                </a:solidFill>
              </a:rPr>
              <a:t>designee.</a:t>
            </a:r>
            <a:endParaRPr lang="en-US" sz="2800" dirty="0">
              <a:solidFill>
                <a:srgbClr val="2B44FF"/>
              </a:solidFill>
            </a:endParaRPr>
          </a:p>
        </p:txBody>
      </p:sp>
      <p:sp>
        <p:nvSpPr>
          <p:cNvPr id="6" name="Title 8"/>
          <p:cNvSpPr>
            <a:spLocks noGrp="1"/>
          </p:cNvSpPr>
          <p:nvPr>
            <p:ph type="title"/>
          </p:nvPr>
        </p:nvSpPr>
        <p:spPr>
          <a:xfrm>
            <a:off x="1371600" y="76200"/>
            <a:ext cx="7772400" cy="1143000"/>
          </a:xfrm>
        </p:spPr>
        <p:txBody>
          <a:bodyPr>
            <a:normAutofit/>
          </a:body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7"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0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4343400"/>
            <a:ext cx="2971800" cy="1664208"/>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4400" y="2209800"/>
            <a:ext cx="2971800" cy="1891145"/>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09800"/>
            <a:ext cx="2754245" cy="367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52450" y="6096000"/>
            <a:ext cx="8382000" cy="584775"/>
          </a:xfrm>
          <a:prstGeom prst="rect">
            <a:avLst/>
          </a:prstGeom>
        </p:spPr>
        <p:txBody>
          <a:bodyPr wrap="square">
            <a:spAutoFit/>
          </a:bodyPr>
          <a:lstStyle/>
          <a:p>
            <a:pPr algn="ctr"/>
            <a:endParaRPr lang="en-US" sz="800" b="1" dirty="0" smtClean="0">
              <a:solidFill>
                <a:srgbClr val="2B44FF"/>
              </a:solidFill>
            </a:endParaRPr>
          </a:p>
          <a:p>
            <a:pPr algn="ctr"/>
            <a:r>
              <a:rPr lang="en-US" sz="2400" b="1" dirty="0" smtClean="0">
                <a:solidFill>
                  <a:srgbClr val="2B44FF"/>
                </a:solidFill>
              </a:rPr>
              <a:t>888 </a:t>
            </a:r>
            <a:r>
              <a:rPr lang="en-US" sz="2400" b="1" dirty="0">
                <a:solidFill>
                  <a:srgbClr val="2B44FF"/>
                </a:solidFill>
              </a:rPr>
              <a:t>Washington </a:t>
            </a:r>
            <a:r>
              <a:rPr lang="en-US" sz="2400" b="1" dirty="0" smtClean="0">
                <a:solidFill>
                  <a:srgbClr val="2B44FF"/>
                </a:solidFill>
              </a:rPr>
              <a:t>Blvd, Office</a:t>
            </a:r>
            <a:r>
              <a:rPr lang="en-US" sz="2400" b="1" dirty="0">
                <a:solidFill>
                  <a:srgbClr val="2B44FF"/>
                </a:solidFill>
              </a:rPr>
              <a:t>: 5th </a:t>
            </a:r>
            <a:r>
              <a:rPr lang="en-US" sz="2400" b="1" dirty="0" smtClean="0">
                <a:solidFill>
                  <a:srgbClr val="2B44FF"/>
                </a:solidFill>
              </a:rPr>
              <a:t>Floor, Stamford</a:t>
            </a:r>
            <a:r>
              <a:rPr lang="en-US" sz="2400" b="1" dirty="0">
                <a:solidFill>
                  <a:srgbClr val="2B44FF"/>
                </a:solidFill>
              </a:rPr>
              <a:t>, CT </a:t>
            </a:r>
            <a:r>
              <a:rPr lang="en-US" sz="2400" b="1" dirty="0" smtClean="0">
                <a:solidFill>
                  <a:srgbClr val="2B44FF"/>
                </a:solidFill>
              </a:rPr>
              <a:t>06901</a:t>
            </a:r>
            <a:endParaRPr lang="en-US" sz="1000" dirty="0"/>
          </a:p>
        </p:txBody>
      </p:sp>
      <p:sp>
        <p:nvSpPr>
          <p:cNvPr id="14" name="Rectangle 13"/>
          <p:cNvSpPr/>
          <p:nvPr/>
        </p:nvSpPr>
        <p:spPr>
          <a:xfrm>
            <a:off x="533400" y="1371600"/>
            <a:ext cx="8077200" cy="707886"/>
          </a:xfrm>
          <a:prstGeom prst="rect">
            <a:avLst/>
          </a:prstGeom>
        </p:spPr>
        <p:txBody>
          <a:bodyPr wrap="square">
            <a:spAutoFit/>
          </a:bodyPr>
          <a:lstStyle/>
          <a:p>
            <a:pPr algn="ctr"/>
            <a:r>
              <a:rPr lang="en-US" sz="2000" b="1" dirty="0">
                <a:solidFill>
                  <a:srgbClr val="2B44FF"/>
                </a:solidFill>
              </a:rPr>
              <a:t>All regular board meetings start at 7:00 pm and </a:t>
            </a:r>
            <a:r>
              <a:rPr lang="en-US" sz="2000" b="1" dirty="0" smtClean="0">
                <a:solidFill>
                  <a:srgbClr val="2B44FF"/>
                </a:solidFill>
              </a:rPr>
              <a:t>are held </a:t>
            </a:r>
            <a:r>
              <a:rPr lang="en-US" sz="2000" b="1" dirty="0">
                <a:solidFill>
                  <a:srgbClr val="2B44FF"/>
                </a:solidFill>
              </a:rPr>
              <a:t>in the Board of Education board room (5</a:t>
            </a:r>
            <a:r>
              <a:rPr lang="en-US" sz="2000" b="1" baseline="30000" dirty="0">
                <a:solidFill>
                  <a:srgbClr val="2B44FF"/>
                </a:solidFill>
              </a:rPr>
              <a:t>th</a:t>
            </a:r>
            <a:r>
              <a:rPr lang="en-US" sz="2000" b="1" dirty="0">
                <a:solidFill>
                  <a:srgbClr val="2B44FF"/>
                </a:solidFill>
              </a:rPr>
              <a:t> floor) of the Stamford Government Center.</a:t>
            </a:r>
          </a:p>
        </p:txBody>
      </p:sp>
      <p:sp>
        <p:nvSpPr>
          <p:cNvPr id="16" name="Title 8"/>
          <p:cNvSpPr txBox="1">
            <a:spLocks/>
          </p:cNvSpPr>
          <p:nvPr/>
        </p:nvSpPr>
        <p:spPr>
          <a:xfrm>
            <a:off x="1371600" y="762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17"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36800"/>
            <a:ext cx="4038600" cy="2692400"/>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336800"/>
            <a:ext cx="4038600" cy="2692400"/>
          </a:xfrm>
        </p:spPr>
      </p:pic>
      <p:sp>
        <p:nvSpPr>
          <p:cNvPr id="9" name="Title 8"/>
          <p:cNvSpPr txBox="1">
            <a:spLocks/>
          </p:cNvSpPr>
          <p:nvPr/>
        </p:nvSpPr>
        <p:spPr>
          <a:xfrm>
            <a:off x="1371600" y="762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2B44FF"/>
                </a:solidFill>
              </a:rPr>
              <a:t>How can community members </a:t>
            </a:r>
            <a:br>
              <a:rPr lang="en-US" sz="2800" b="1" dirty="0" smtClean="0">
                <a:solidFill>
                  <a:srgbClr val="2B44FF"/>
                </a:solidFill>
              </a:rPr>
            </a:br>
            <a:r>
              <a:rPr lang="en-US" sz="2800" b="1" dirty="0" smtClean="0">
                <a:solidFill>
                  <a:srgbClr val="2B44FF"/>
                </a:solidFill>
              </a:rPr>
              <a:t>communicate with the Board of Education?</a:t>
            </a:r>
            <a:endParaRPr lang="en-US" sz="2800" b="1" dirty="0">
              <a:solidFill>
                <a:srgbClr val="2B44FF"/>
              </a:solidFill>
            </a:endParaRPr>
          </a:p>
        </p:txBody>
      </p:sp>
      <p:pic>
        <p:nvPicPr>
          <p:cNvPr id="10"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 y="152400"/>
            <a:ext cx="1830082" cy="10880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8767" y="1219200"/>
            <a:ext cx="9144000" cy="0"/>
          </a:xfrm>
          <a:prstGeom prst="line">
            <a:avLst/>
          </a:prstGeom>
          <a:ln w="38100">
            <a:solidFill>
              <a:srgbClr val="2B44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 y="1535668"/>
            <a:ext cx="8763000" cy="400110"/>
          </a:xfrm>
          <a:prstGeom prst="rect">
            <a:avLst/>
          </a:prstGeom>
        </p:spPr>
        <p:txBody>
          <a:bodyPr wrap="square">
            <a:spAutoFit/>
          </a:bodyPr>
          <a:lstStyle/>
          <a:p>
            <a:r>
              <a:rPr lang="en-US" sz="2000" b="1" dirty="0">
                <a:solidFill>
                  <a:srgbClr val="2B44FF"/>
                </a:solidFill>
              </a:rPr>
              <a:t>Board of Education board room (5</a:t>
            </a:r>
            <a:r>
              <a:rPr lang="en-US" sz="2000" b="1" baseline="30000" dirty="0">
                <a:solidFill>
                  <a:srgbClr val="2B44FF"/>
                </a:solidFill>
              </a:rPr>
              <a:t>th</a:t>
            </a:r>
            <a:r>
              <a:rPr lang="en-US" sz="2000" b="1" dirty="0">
                <a:solidFill>
                  <a:srgbClr val="2B44FF"/>
                </a:solidFill>
              </a:rPr>
              <a:t> floor) of the Stamford Government Center</a:t>
            </a:r>
            <a:endParaRPr lang="en-US" sz="2000" dirty="0"/>
          </a:p>
        </p:txBody>
      </p:sp>
      <p:sp>
        <p:nvSpPr>
          <p:cNvPr id="15" name="Rectangle 14"/>
          <p:cNvSpPr/>
          <p:nvPr/>
        </p:nvSpPr>
        <p:spPr>
          <a:xfrm>
            <a:off x="4419600" y="5257800"/>
            <a:ext cx="4523233" cy="584775"/>
          </a:xfrm>
          <a:prstGeom prst="rect">
            <a:avLst/>
          </a:prstGeom>
        </p:spPr>
        <p:txBody>
          <a:bodyPr wrap="square">
            <a:spAutoFit/>
          </a:bodyPr>
          <a:lstStyle/>
          <a:p>
            <a:pPr algn="ctr"/>
            <a:r>
              <a:rPr lang="en-US" sz="1600" b="1" dirty="0" smtClean="0">
                <a:solidFill>
                  <a:srgbClr val="2B44FF"/>
                </a:solidFill>
              </a:rPr>
              <a:t>Members of the Board holding a meeting.  </a:t>
            </a:r>
          </a:p>
          <a:p>
            <a:pPr algn="ctr"/>
            <a:r>
              <a:rPr lang="en-US" sz="1600" b="1" dirty="0" smtClean="0">
                <a:solidFill>
                  <a:srgbClr val="2B44FF"/>
                </a:solidFill>
              </a:rPr>
              <a:t>All regular board meetings are public meetings.</a:t>
            </a:r>
            <a:endParaRPr lang="en-US" sz="1600" dirty="0"/>
          </a:p>
        </p:txBody>
      </p:sp>
      <p:sp>
        <p:nvSpPr>
          <p:cNvPr id="16" name="Rectangle 15"/>
          <p:cNvSpPr/>
          <p:nvPr/>
        </p:nvSpPr>
        <p:spPr>
          <a:xfrm>
            <a:off x="114300" y="5296585"/>
            <a:ext cx="4572000" cy="830997"/>
          </a:xfrm>
          <a:prstGeom prst="rect">
            <a:avLst/>
          </a:prstGeom>
        </p:spPr>
        <p:txBody>
          <a:bodyPr>
            <a:spAutoFit/>
          </a:bodyPr>
          <a:lstStyle/>
          <a:p>
            <a:pPr algn="ctr"/>
            <a:r>
              <a:rPr lang="en-US" sz="1600" b="1" dirty="0" smtClean="0">
                <a:solidFill>
                  <a:srgbClr val="2B44FF"/>
                </a:solidFill>
              </a:rPr>
              <a:t>Members of the public attending a Board of Education meeting.  Members of the public are invited to attend all </a:t>
            </a:r>
            <a:r>
              <a:rPr lang="en-US" sz="1600" b="1" dirty="0" smtClean="0">
                <a:solidFill>
                  <a:srgbClr val="2B44FF"/>
                </a:solidFill>
              </a:rPr>
              <a:t>regular board </a:t>
            </a:r>
            <a:r>
              <a:rPr lang="en-US" sz="1600" b="1" dirty="0" smtClean="0">
                <a:solidFill>
                  <a:srgbClr val="2B44FF"/>
                </a:solidFill>
              </a:rPr>
              <a:t>meetings.</a:t>
            </a:r>
            <a:endParaRPr lang="en-US" sz="1600" dirty="0"/>
          </a:p>
        </p:txBody>
      </p:sp>
    </p:spTree>
    <p:extLst>
      <p:ext uri="{BB962C8B-B14F-4D97-AF65-F5344CB8AC3E}">
        <p14:creationId xmlns:p14="http://schemas.microsoft.com/office/powerpoint/2010/main" val="76556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11589</TotalTime>
  <Words>807</Words>
  <Application>Microsoft Office PowerPoint</Application>
  <PresentationFormat>On-screen Show (4:3)</PresentationFormat>
  <Paragraphs>112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Stamford Board of Education</vt:lpstr>
      <vt:lpstr>The Stamford Public Schools are governed by a group of nine elected officials, referred to as the Board of Education. Each member is elected to serve three consecutive years and is eligible for an unlimited number of terms. </vt:lpstr>
      <vt:lpstr>Who are the Members of the  Stamford Board of Education?</vt:lpstr>
      <vt:lpstr>What is the Stamford Board of  Education Responsible For?</vt:lpstr>
      <vt:lpstr>How does the Board of  Education do its Work?</vt:lpstr>
      <vt:lpstr>How can community members  communicate with the Board of Education?</vt:lpstr>
      <vt:lpstr>How can community members  communicate with the Board of Education?</vt:lpstr>
      <vt:lpstr>PowerPoint Presentation</vt:lpstr>
      <vt:lpstr>PowerPoint Presentation</vt:lpstr>
      <vt:lpstr>PowerPoint Presentation</vt:lpstr>
      <vt:lpstr>How can community members  communicate with the Board of Education?</vt:lpstr>
      <vt:lpstr>How can community members  communicate with the Board of Education?</vt:lpstr>
      <vt:lpstr>How can I find more information about the Stamford Board of Education?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StamfordBoard of Education</dc:title>
  <dc:creator>The Allyn Family</dc:creator>
  <cp:lastModifiedBy>The Allyn Family</cp:lastModifiedBy>
  <cp:revision>61</cp:revision>
  <cp:lastPrinted>2016-01-05T21:15:17Z</cp:lastPrinted>
  <dcterms:created xsi:type="dcterms:W3CDTF">2016-01-05T02:34:43Z</dcterms:created>
  <dcterms:modified xsi:type="dcterms:W3CDTF">2018-04-07T01:16:54Z</dcterms:modified>
</cp:coreProperties>
</file>